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notesSlides/notesSlide9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notesSlides/notesSlide8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howSpecialPlsOnTitleSld="0" saveSubsetFonts="1">
  <p:sldMasterIdLst>
    <p:sldMasterId id="2147483650" r:id="rId1"/>
  </p:sldMasterIdLst>
  <p:notesMasterIdLst>
    <p:notesMasterId r:id="rId48"/>
  </p:notesMasterIdLst>
  <p:handoutMasterIdLst>
    <p:handoutMasterId r:id="rId49"/>
  </p:handoutMasterIdLst>
  <p:sldIdLst>
    <p:sldId id="262" r:id="rId2"/>
    <p:sldId id="259" r:id="rId3"/>
    <p:sldId id="263" r:id="rId4"/>
    <p:sldId id="269" r:id="rId5"/>
    <p:sldId id="300" r:id="rId6"/>
    <p:sldId id="270" r:id="rId7"/>
    <p:sldId id="271" r:id="rId8"/>
    <p:sldId id="301" r:id="rId9"/>
    <p:sldId id="273" r:id="rId10"/>
    <p:sldId id="272" r:id="rId11"/>
    <p:sldId id="297" r:id="rId12"/>
    <p:sldId id="298" r:id="rId13"/>
    <p:sldId id="299" r:id="rId14"/>
    <p:sldId id="305" r:id="rId15"/>
    <p:sldId id="275" r:id="rId16"/>
    <p:sldId id="264" r:id="rId17"/>
    <p:sldId id="307" r:id="rId18"/>
    <p:sldId id="276" r:id="rId19"/>
    <p:sldId id="277" r:id="rId20"/>
    <p:sldId id="265" r:id="rId21"/>
    <p:sldId id="302" r:id="rId22"/>
    <p:sldId id="303" r:id="rId23"/>
    <p:sldId id="304" r:id="rId24"/>
    <p:sldId id="278" r:id="rId25"/>
    <p:sldId id="279" r:id="rId26"/>
    <p:sldId id="266" r:id="rId27"/>
    <p:sldId id="282" r:id="rId28"/>
    <p:sldId id="284" r:id="rId29"/>
    <p:sldId id="288" r:id="rId30"/>
    <p:sldId id="289" r:id="rId31"/>
    <p:sldId id="291" r:id="rId32"/>
    <p:sldId id="290" r:id="rId33"/>
    <p:sldId id="292" r:id="rId34"/>
    <p:sldId id="268" r:id="rId35"/>
    <p:sldId id="295" r:id="rId36"/>
    <p:sldId id="310" r:id="rId37"/>
    <p:sldId id="311" r:id="rId38"/>
    <p:sldId id="308" r:id="rId39"/>
    <p:sldId id="309" r:id="rId40"/>
    <p:sldId id="281" r:id="rId41"/>
    <p:sldId id="280" r:id="rId42"/>
    <p:sldId id="285" r:id="rId43"/>
    <p:sldId id="312" r:id="rId44"/>
    <p:sldId id="313" r:id="rId45"/>
    <p:sldId id="286" r:id="rId46"/>
    <p:sldId id="287" r:id="rId47"/>
  </p:sldIdLst>
  <p:sldSz cx="9144000" cy="6858000" type="screen4x3"/>
  <p:notesSz cx="7010400" cy="92964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B5B5B"/>
    <a:srgbClr val="676666"/>
    <a:srgbClr val="909090"/>
    <a:srgbClr val="FF5C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6013" autoAdjust="0"/>
    <p:restoredTop sz="79964" autoAdjust="0"/>
  </p:normalViewPr>
  <p:slideViewPr>
    <p:cSldViewPr showGuides="1">
      <p:cViewPr varScale="1">
        <p:scale>
          <a:sx n="62" d="100"/>
          <a:sy n="62" d="100"/>
        </p:scale>
        <p:origin x="-1362" y="-90"/>
      </p:cViewPr>
      <p:guideLst>
        <p:guide orient="horz" pos="2160"/>
        <p:guide pos="432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4" d="100"/>
          <a:sy n="54" d="100"/>
        </p:scale>
        <p:origin x="-2220" y="-90"/>
      </p:cViewPr>
      <p:guideLst>
        <p:guide orient="horz" pos="2928"/>
        <p:guide pos="2208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5">
  <dgm:title val=""/>
  <dgm:desc val=""/>
  <dgm:catLst>
    <dgm:cat type="accent1" pri="11500"/>
  </dgm:catLst>
  <dgm:styleLbl name="node0">
    <dgm:fillClrLst meth="cycle">
      <a:schemeClr val="accent1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1">
        <a:alpha val="90000"/>
      </a:schemeClr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alpha val="90000"/>
      </a:schemeClr>
      <a:schemeClr val="accent1">
        <a:alpha val="5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/>
    <dgm:txEffectClrLst/>
  </dgm:styleLbl>
  <dgm:styleLbl name="lnNode1">
    <dgm:fillClrLst>
      <a:schemeClr val="accent1">
        <a:shade val="90000"/>
      </a:schemeClr>
      <a:schemeClr val="accent1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  <a:alpha val="90000"/>
      </a:schemeClr>
      <a:schemeClr val="accent1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bg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ibTrans1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1">
        <a:alpha val="90000"/>
        <a:tint val="40000"/>
      </a:schemeClr>
      <a:schemeClr val="accent1">
        <a:alpha val="5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43058AD-7628-4A4A-8908-6CB3D066EBD1}" type="doc">
      <dgm:prSet loTypeId="urn:microsoft.com/office/officeart/2005/8/layout/bProcess2" loCatId="process" qsTypeId="urn:microsoft.com/office/officeart/2005/8/quickstyle/3d4" qsCatId="3D" csTypeId="urn:microsoft.com/office/officeart/2005/8/colors/accent1_5" csCatId="accent1" phldr="1"/>
      <dgm:spPr/>
      <dgm:t>
        <a:bodyPr/>
        <a:lstStyle/>
        <a:p>
          <a:endParaRPr lang="en-US"/>
        </a:p>
      </dgm:t>
    </dgm:pt>
    <dgm:pt modelId="{C808E6AD-46AD-4E57-ADE3-5FB42CFDFC08}">
      <dgm:prSet phldrT="[Text]" custT="1"/>
      <dgm:spPr/>
      <dgm:t>
        <a:bodyPr/>
        <a:lstStyle/>
        <a:p>
          <a:r>
            <a:rPr lang="en-US" sz="16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Request </a:t>
          </a:r>
          <a:endParaRPr lang="en-US" sz="16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B9A3066C-B123-4FF8-8C4B-9FD4B1215751}" type="parTrans" cxnId="{7B8C782A-A957-476E-98CC-AEF081830FE5}">
      <dgm:prSet/>
      <dgm:spPr/>
      <dgm:t>
        <a:bodyPr/>
        <a:lstStyle/>
        <a:p>
          <a:endParaRPr lang="en-US" sz="1600"/>
        </a:p>
      </dgm:t>
    </dgm:pt>
    <dgm:pt modelId="{7263B74A-0275-411E-8EFE-042D4D9FE230}" type="sibTrans" cxnId="{7B8C782A-A957-476E-98CC-AEF081830FE5}">
      <dgm:prSet/>
      <dgm:spPr/>
      <dgm:t>
        <a:bodyPr/>
        <a:lstStyle/>
        <a:p>
          <a:endParaRPr lang="en-US" sz="1600"/>
        </a:p>
      </dgm:t>
    </dgm:pt>
    <dgm:pt modelId="{5C4D557E-2B4A-45E9-A7DD-C25BDA6F8A3F}">
      <dgm:prSet phldrT="[Text]" custT="1"/>
      <dgm:spPr/>
      <dgm:t>
        <a:bodyPr/>
        <a:lstStyle/>
        <a:p>
          <a:r>
            <a:rPr lang="en-US" sz="16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URL</a:t>
          </a:r>
          <a:br>
            <a:rPr lang="en-US" sz="16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</a:br>
          <a:r>
            <a:rPr lang="en-US" sz="16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Routing</a:t>
          </a:r>
          <a:endParaRPr lang="en-US" sz="16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8B50C48E-8F3F-460C-9E5B-BB1DDE9C409E}" type="parTrans" cxnId="{5BB56142-9FD3-4A49-A0D7-5ABF45827921}">
      <dgm:prSet/>
      <dgm:spPr/>
      <dgm:t>
        <a:bodyPr/>
        <a:lstStyle/>
        <a:p>
          <a:endParaRPr lang="en-US" sz="1600"/>
        </a:p>
      </dgm:t>
    </dgm:pt>
    <dgm:pt modelId="{66E02784-971E-4D7A-9D00-5D70D06410CC}" type="sibTrans" cxnId="{5BB56142-9FD3-4A49-A0D7-5ABF45827921}">
      <dgm:prSet/>
      <dgm:spPr/>
      <dgm:t>
        <a:bodyPr/>
        <a:lstStyle/>
        <a:p>
          <a:endParaRPr lang="en-US" sz="1600"/>
        </a:p>
      </dgm:t>
    </dgm:pt>
    <dgm:pt modelId="{E2D13CE8-B556-4800-867A-9C306A2B6C72}">
      <dgm:prSet phldrT="[Text]" custT="1"/>
      <dgm:spPr/>
      <dgm:t>
        <a:bodyPr/>
        <a:lstStyle/>
        <a:p>
          <a:r>
            <a:rPr lang="en-US" sz="16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Route</a:t>
          </a:r>
          <a:endParaRPr lang="en-US" sz="16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EFF45972-A3A4-4058-B54A-31D6790CBCF6}" type="parTrans" cxnId="{9366AEF7-0951-422C-915E-E66658314747}">
      <dgm:prSet/>
      <dgm:spPr/>
      <dgm:t>
        <a:bodyPr/>
        <a:lstStyle/>
        <a:p>
          <a:endParaRPr lang="en-US" sz="1600"/>
        </a:p>
      </dgm:t>
    </dgm:pt>
    <dgm:pt modelId="{23FF5DD7-738D-49F2-AC45-7B39709D5C91}" type="sibTrans" cxnId="{9366AEF7-0951-422C-915E-E66658314747}">
      <dgm:prSet/>
      <dgm:spPr/>
      <dgm:t>
        <a:bodyPr/>
        <a:lstStyle/>
        <a:p>
          <a:endParaRPr lang="en-US" sz="1600"/>
        </a:p>
      </dgm:t>
    </dgm:pt>
    <dgm:pt modelId="{F3D96381-32CB-4469-B355-1CB07F0383EE}">
      <dgm:prSet phldrT="[Text]" custT="1"/>
      <dgm:spPr/>
      <dgm:t>
        <a:bodyPr/>
        <a:lstStyle/>
        <a:p>
          <a:r>
            <a:rPr lang="en-US" sz="16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Route</a:t>
          </a:r>
          <a:br>
            <a:rPr lang="en-US" sz="16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</a:br>
          <a:r>
            <a:rPr lang="en-US" sz="16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Handler</a:t>
          </a:r>
          <a:endParaRPr lang="en-US" sz="16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A01E8240-8A4C-4221-AD93-CA1D7334AC6B}" type="parTrans" cxnId="{D968504D-B93C-46EB-BEFF-037CB3E2250F}">
      <dgm:prSet/>
      <dgm:spPr/>
      <dgm:t>
        <a:bodyPr/>
        <a:lstStyle/>
        <a:p>
          <a:endParaRPr lang="en-US" sz="1600"/>
        </a:p>
      </dgm:t>
    </dgm:pt>
    <dgm:pt modelId="{CA625E51-F7CE-423E-A832-E1CB3E039708}" type="sibTrans" cxnId="{D968504D-B93C-46EB-BEFF-037CB3E2250F}">
      <dgm:prSet/>
      <dgm:spPr/>
      <dgm:t>
        <a:bodyPr/>
        <a:lstStyle/>
        <a:p>
          <a:endParaRPr lang="en-US" sz="1600"/>
        </a:p>
      </dgm:t>
    </dgm:pt>
    <dgm:pt modelId="{A8D291A2-7F68-4BE1-B3E0-840B31DDBE83}">
      <dgm:prSet phldrT="[Text]" custT="1"/>
      <dgm:spPr/>
      <dgm:t>
        <a:bodyPr/>
        <a:lstStyle/>
        <a:p>
          <a:r>
            <a:rPr lang="en-US" sz="16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Http</a:t>
          </a:r>
          <a:br>
            <a:rPr lang="en-US" sz="16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</a:br>
          <a:r>
            <a:rPr lang="en-US" sz="16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Handler</a:t>
          </a:r>
          <a:endParaRPr lang="en-US" sz="16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35DCCE79-5DB4-4508-BE9A-E9CFB01D96A7}" type="parTrans" cxnId="{A80EE282-456F-4838-A395-77AD984C18BF}">
      <dgm:prSet/>
      <dgm:spPr/>
      <dgm:t>
        <a:bodyPr/>
        <a:lstStyle/>
        <a:p>
          <a:endParaRPr lang="en-US" sz="1600"/>
        </a:p>
      </dgm:t>
    </dgm:pt>
    <dgm:pt modelId="{3B609D39-2554-4DB0-990F-D9320CDAEFFA}" type="sibTrans" cxnId="{A80EE282-456F-4838-A395-77AD984C18BF}">
      <dgm:prSet/>
      <dgm:spPr/>
      <dgm:t>
        <a:bodyPr/>
        <a:lstStyle/>
        <a:p>
          <a:endParaRPr lang="en-US" sz="1600"/>
        </a:p>
      </dgm:t>
    </dgm:pt>
    <dgm:pt modelId="{545A4634-056D-4FCE-96A4-C18BA97EFD64}">
      <dgm:prSet phldrT="[Text]" custT="1"/>
      <dgm:spPr/>
      <dgm:t>
        <a:bodyPr/>
        <a:lstStyle/>
        <a:p>
          <a:r>
            <a:rPr lang="en-US" sz="16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Controller</a:t>
          </a:r>
          <a:endParaRPr lang="en-US" sz="16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FF5F9EAF-4661-430C-AB7D-2ED28D784397}" type="parTrans" cxnId="{98C0F6A8-AFE6-4BCD-B11E-EA41EB81605F}">
      <dgm:prSet/>
      <dgm:spPr/>
      <dgm:t>
        <a:bodyPr/>
        <a:lstStyle/>
        <a:p>
          <a:endParaRPr lang="en-US" sz="1600"/>
        </a:p>
      </dgm:t>
    </dgm:pt>
    <dgm:pt modelId="{4CDF1DE5-8292-4D60-B04F-3DA2285E28B3}" type="sibTrans" cxnId="{98C0F6A8-AFE6-4BCD-B11E-EA41EB81605F}">
      <dgm:prSet/>
      <dgm:spPr/>
      <dgm:t>
        <a:bodyPr/>
        <a:lstStyle/>
        <a:p>
          <a:endParaRPr lang="en-US" sz="1600"/>
        </a:p>
      </dgm:t>
    </dgm:pt>
    <dgm:pt modelId="{F42B9B0C-4E25-4C4C-BB95-0D27B74163B9}">
      <dgm:prSet phldrT="[Text]" custT="1"/>
      <dgm:spPr/>
      <dgm:t>
        <a:bodyPr/>
        <a:lstStyle/>
        <a:p>
          <a:r>
            <a:rPr lang="en-US" sz="16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View</a:t>
          </a:r>
          <a:br>
            <a:rPr lang="en-US" sz="16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</a:br>
          <a:r>
            <a:rPr lang="en-US" sz="16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Factory</a:t>
          </a:r>
          <a:endParaRPr lang="en-US" sz="16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9CD99EE8-C113-4222-8132-4B40B8501F80}" type="parTrans" cxnId="{5EF4795B-5DC9-41AF-8C9B-8C77CA53360B}">
      <dgm:prSet/>
      <dgm:spPr/>
      <dgm:t>
        <a:bodyPr/>
        <a:lstStyle/>
        <a:p>
          <a:endParaRPr lang="en-US" sz="1600"/>
        </a:p>
      </dgm:t>
    </dgm:pt>
    <dgm:pt modelId="{6AFFA205-21E8-4477-83DB-0443ABA26914}" type="sibTrans" cxnId="{5EF4795B-5DC9-41AF-8C9B-8C77CA53360B}">
      <dgm:prSet/>
      <dgm:spPr/>
      <dgm:t>
        <a:bodyPr/>
        <a:lstStyle/>
        <a:p>
          <a:endParaRPr lang="en-US" sz="1600"/>
        </a:p>
      </dgm:t>
    </dgm:pt>
    <dgm:pt modelId="{66873DE2-D25D-4DF3-A20B-33830C71C013}">
      <dgm:prSet phldrT="[Text]" custT="1"/>
      <dgm:spPr/>
      <dgm:t>
        <a:bodyPr/>
        <a:lstStyle/>
        <a:p>
          <a:r>
            <a:rPr lang="en-US" sz="16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View</a:t>
          </a:r>
          <a:endParaRPr lang="en-US" sz="16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4E43C164-2BA5-4DB3-A200-B768CC27AAFA}" type="parTrans" cxnId="{E508CA5B-DC70-4AA4-8483-EE989B2BF5EB}">
      <dgm:prSet/>
      <dgm:spPr/>
      <dgm:t>
        <a:bodyPr/>
        <a:lstStyle/>
        <a:p>
          <a:endParaRPr lang="en-US" sz="1600"/>
        </a:p>
      </dgm:t>
    </dgm:pt>
    <dgm:pt modelId="{2E44EBFE-7E30-449E-A503-070E9ECA5CCF}" type="sibTrans" cxnId="{E508CA5B-DC70-4AA4-8483-EE989B2BF5EB}">
      <dgm:prSet/>
      <dgm:spPr/>
      <dgm:t>
        <a:bodyPr/>
        <a:lstStyle/>
        <a:p>
          <a:endParaRPr lang="en-US" sz="1600"/>
        </a:p>
      </dgm:t>
    </dgm:pt>
    <dgm:pt modelId="{1140CF95-634E-484F-932A-0F4325C523BF}">
      <dgm:prSet phldrT="[Text]" custT="1"/>
      <dgm:spPr/>
      <dgm:t>
        <a:bodyPr/>
        <a:lstStyle/>
        <a:p>
          <a:r>
            <a:rPr lang="en-US" sz="16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Response</a:t>
          </a:r>
          <a:endParaRPr lang="en-US" sz="16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329DA4DD-F299-4D0E-89E3-89CA30B9BA85}" type="parTrans" cxnId="{9C7C3CC5-EA2D-4C0B-9EAB-505D11C76A79}">
      <dgm:prSet/>
      <dgm:spPr/>
      <dgm:t>
        <a:bodyPr/>
        <a:lstStyle/>
        <a:p>
          <a:endParaRPr lang="en-US" sz="1600"/>
        </a:p>
      </dgm:t>
    </dgm:pt>
    <dgm:pt modelId="{1AB7E71B-2D48-4D1E-8BE0-B0AFD2562CD4}" type="sibTrans" cxnId="{9C7C3CC5-EA2D-4C0B-9EAB-505D11C76A79}">
      <dgm:prSet/>
      <dgm:spPr/>
      <dgm:t>
        <a:bodyPr/>
        <a:lstStyle/>
        <a:p>
          <a:endParaRPr lang="en-US" sz="1600"/>
        </a:p>
      </dgm:t>
    </dgm:pt>
    <dgm:pt modelId="{41D7D652-A89C-4273-8BA5-8911D92E30A0}" type="pres">
      <dgm:prSet presAssocID="{B43058AD-7628-4A4A-8908-6CB3D066EBD1}" presName="diagram" presStyleCnt="0">
        <dgm:presLayoutVars>
          <dgm:dir/>
          <dgm:resizeHandles/>
        </dgm:presLayoutVars>
      </dgm:prSet>
      <dgm:spPr/>
      <dgm:t>
        <a:bodyPr/>
        <a:lstStyle/>
        <a:p>
          <a:endParaRPr lang="en-US"/>
        </a:p>
      </dgm:t>
    </dgm:pt>
    <dgm:pt modelId="{C07D59CA-304E-4DDD-B08D-DC14449EAC9C}" type="pres">
      <dgm:prSet presAssocID="{C808E6AD-46AD-4E57-ADE3-5FB42CFDFC08}" presName="firstNode" presStyleLbl="node1" presStyleIdx="0" presStyleCnt="9" custScaleX="102041" custScaleY="78496" custLinFactY="-200000" custLinFactNeighborX="-912" custLinFactNeighborY="-22093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9981281-C32E-40EE-BAD3-8707618A3059}" type="pres">
      <dgm:prSet presAssocID="{7263B74A-0275-411E-8EFE-042D4D9FE230}" presName="sibTrans" presStyleLbl="sibTrans2D1" presStyleIdx="0" presStyleCnt="8"/>
      <dgm:spPr/>
      <dgm:t>
        <a:bodyPr/>
        <a:lstStyle/>
        <a:p>
          <a:endParaRPr lang="en-US"/>
        </a:p>
      </dgm:t>
    </dgm:pt>
    <dgm:pt modelId="{1235302F-47C2-4107-A14D-6C375868FD6A}" type="pres">
      <dgm:prSet presAssocID="{5C4D557E-2B4A-45E9-A7DD-C25BDA6F8A3F}" presName="middleNode" presStyleCnt="0"/>
      <dgm:spPr/>
      <dgm:t>
        <a:bodyPr/>
        <a:lstStyle/>
        <a:p>
          <a:endParaRPr lang="en-US"/>
        </a:p>
      </dgm:t>
    </dgm:pt>
    <dgm:pt modelId="{52DECDA8-89D5-46FC-A9B3-005FA6A358A4}" type="pres">
      <dgm:prSet presAssocID="{5C4D557E-2B4A-45E9-A7DD-C25BDA6F8A3F}" presName="padding" presStyleLbl="node1" presStyleIdx="0" presStyleCnt="9"/>
      <dgm:spPr/>
      <dgm:t>
        <a:bodyPr/>
        <a:lstStyle/>
        <a:p>
          <a:endParaRPr lang="en-US"/>
        </a:p>
      </dgm:t>
    </dgm:pt>
    <dgm:pt modelId="{CC285EDE-BDCF-4894-A15F-E999028BD0BD}" type="pres">
      <dgm:prSet presAssocID="{5C4D557E-2B4A-45E9-A7DD-C25BDA6F8A3F}" presName="shape" presStyleLbl="node1" presStyleIdx="1" presStyleCnt="9" custScaleX="129513" custLinFactNeighborX="-2607" custLinFactNeighborY="-406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3C0FF7F-7B0A-402E-B112-7CEFCD2089C1}" type="pres">
      <dgm:prSet presAssocID="{66E02784-971E-4D7A-9D00-5D70D06410CC}" presName="sibTrans" presStyleLbl="sibTrans2D1" presStyleIdx="1" presStyleCnt="8"/>
      <dgm:spPr/>
      <dgm:t>
        <a:bodyPr/>
        <a:lstStyle/>
        <a:p>
          <a:endParaRPr lang="en-US"/>
        </a:p>
      </dgm:t>
    </dgm:pt>
    <dgm:pt modelId="{C0BB1DC1-4305-473D-A840-79F14998FDDA}" type="pres">
      <dgm:prSet presAssocID="{E2D13CE8-B556-4800-867A-9C306A2B6C72}" presName="middleNode" presStyleCnt="0"/>
      <dgm:spPr/>
      <dgm:t>
        <a:bodyPr/>
        <a:lstStyle/>
        <a:p>
          <a:endParaRPr lang="en-US"/>
        </a:p>
      </dgm:t>
    </dgm:pt>
    <dgm:pt modelId="{9C4BACD0-E5A0-4B9C-BBD2-2BB63B64430C}" type="pres">
      <dgm:prSet presAssocID="{E2D13CE8-B556-4800-867A-9C306A2B6C72}" presName="padding" presStyleLbl="node1" presStyleIdx="1" presStyleCnt="9"/>
      <dgm:spPr/>
      <dgm:t>
        <a:bodyPr/>
        <a:lstStyle/>
        <a:p>
          <a:endParaRPr lang="en-US"/>
        </a:p>
      </dgm:t>
    </dgm:pt>
    <dgm:pt modelId="{09B7AF6C-9A32-4A0E-8251-04431B2BE457}" type="pres">
      <dgm:prSet presAssocID="{E2D13CE8-B556-4800-867A-9C306A2B6C72}" presName="shape" presStyleLbl="node1" presStyleIdx="2" presStyleCnt="9" custLinFactNeighborX="-2607" custLinFactNeighborY="-406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869C155-9572-43FC-AADD-2F1FE916250A}" type="pres">
      <dgm:prSet presAssocID="{23FF5DD7-738D-49F2-AC45-7B39709D5C91}" presName="sibTrans" presStyleLbl="sibTrans2D1" presStyleIdx="2" presStyleCnt="8"/>
      <dgm:spPr/>
      <dgm:t>
        <a:bodyPr/>
        <a:lstStyle/>
        <a:p>
          <a:endParaRPr lang="en-US"/>
        </a:p>
      </dgm:t>
    </dgm:pt>
    <dgm:pt modelId="{F0084685-808B-44B9-8108-98B6B04C7623}" type="pres">
      <dgm:prSet presAssocID="{F3D96381-32CB-4469-B355-1CB07F0383EE}" presName="middleNode" presStyleCnt="0"/>
      <dgm:spPr/>
      <dgm:t>
        <a:bodyPr/>
        <a:lstStyle/>
        <a:p>
          <a:endParaRPr lang="en-US"/>
        </a:p>
      </dgm:t>
    </dgm:pt>
    <dgm:pt modelId="{F1E696F0-C3AC-4F8E-98BD-DFF89182D0FC}" type="pres">
      <dgm:prSet presAssocID="{F3D96381-32CB-4469-B355-1CB07F0383EE}" presName="padding" presStyleLbl="node1" presStyleIdx="2" presStyleCnt="9"/>
      <dgm:spPr/>
      <dgm:t>
        <a:bodyPr/>
        <a:lstStyle/>
        <a:p>
          <a:endParaRPr lang="en-US"/>
        </a:p>
      </dgm:t>
    </dgm:pt>
    <dgm:pt modelId="{A713DA15-D4F8-44DD-B514-FB26295EC7E1}" type="pres">
      <dgm:prSet presAssocID="{F3D96381-32CB-4469-B355-1CB07F0383EE}" presName="shape" presStyleLbl="node1" presStyleIdx="3" presStyleCnt="9" custScaleX="147872" custScaleY="95745" custLinFactNeighborX="-2607" custLinFactNeighborY="-406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1F9EBC1-AAB6-43EC-A81D-75A2F3DA8AA4}" type="pres">
      <dgm:prSet presAssocID="{CA625E51-F7CE-423E-A832-E1CB3E039708}" presName="sibTrans" presStyleLbl="sibTrans2D1" presStyleIdx="3" presStyleCnt="8"/>
      <dgm:spPr/>
      <dgm:t>
        <a:bodyPr/>
        <a:lstStyle/>
        <a:p>
          <a:endParaRPr lang="en-US"/>
        </a:p>
      </dgm:t>
    </dgm:pt>
    <dgm:pt modelId="{96960058-7E82-4057-9890-B8E9EE2DD574}" type="pres">
      <dgm:prSet presAssocID="{A8D291A2-7F68-4BE1-B3E0-840B31DDBE83}" presName="middleNode" presStyleCnt="0"/>
      <dgm:spPr/>
      <dgm:t>
        <a:bodyPr/>
        <a:lstStyle/>
        <a:p>
          <a:endParaRPr lang="en-US"/>
        </a:p>
      </dgm:t>
    </dgm:pt>
    <dgm:pt modelId="{0093D473-4891-45F4-ABEB-7B260DD344C8}" type="pres">
      <dgm:prSet presAssocID="{A8D291A2-7F68-4BE1-B3E0-840B31DDBE83}" presName="padding" presStyleLbl="node1" presStyleIdx="3" presStyleCnt="9"/>
      <dgm:spPr/>
      <dgm:t>
        <a:bodyPr/>
        <a:lstStyle/>
        <a:p>
          <a:endParaRPr lang="en-US"/>
        </a:p>
      </dgm:t>
    </dgm:pt>
    <dgm:pt modelId="{FD02DA44-192F-4060-8298-A6C397A07B7E}" type="pres">
      <dgm:prSet presAssocID="{A8D291A2-7F68-4BE1-B3E0-840B31DDBE83}" presName="shape" presStyleLbl="node1" presStyleIdx="4" presStyleCnt="9" custScaleX="147180" custScaleY="9162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3ABF2D6-8A7E-447F-A560-EC98C11AADB5}" type="pres">
      <dgm:prSet presAssocID="{3B609D39-2554-4DB0-990F-D9320CDAEFFA}" presName="sibTrans" presStyleLbl="sibTrans2D1" presStyleIdx="4" presStyleCnt="8"/>
      <dgm:spPr/>
      <dgm:t>
        <a:bodyPr/>
        <a:lstStyle/>
        <a:p>
          <a:endParaRPr lang="en-US"/>
        </a:p>
      </dgm:t>
    </dgm:pt>
    <dgm:pt modelId="{26717983-2506-49E7-968E-AD39CAD4995C}" type="pres">
      <dgm:prSet presAssocID="{545A4634-056D-4FCE-96A4-C18BA97EFD64}" presName="middleNode" presStyleCnt="0"/>
      <dgm:spPr/>
      <dgm:t>
        <a:bodyPr/>
        <a:lstStyle/>
        <a:p>
          <a:endParaRPr lang="en-US"/>
        </a:p>
      </dgm:t>
    </dgm:pt>
    <dgm:pt modelId="{7C93CAC1-95BD-41E7-B354-3D78B0A8408F}" type="pres">
      <dgm:prSet presAssocID="{545A4634-056D-4FCE-96A4-C18BA97EFD64}" presName="padding" presStyleLbl="node1" presStyleIdx="4" presStyleCnt="9"/>
      <dgm:spPr/>
      <dgm:t>
        <a:bodyPr/>
        <a:lstStyle/>
        <a:p>
          <a:endParaRPr lang="en-US"/>
        </a:p>
      </dgm:t>
    </dgm:pt>
    <dgm:pt modelId="{C90512C6-84A5-41BE-96C6-CF79D98C6D7A}" type="pres">
      <dgm:prSet presAssocID="{545A4634-056D-4FCE-96A4-C18BA97EFD64}" presName="shape" presStyleLbl="node1" presStyleIdx="5" presStyleCnt="9" custScaleX="19779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9FF0E8B-EF97-4D82-B1A2-9A6441862D17}" type="pres">
      <dgm:prSet presAssocID="{4CDF1DE5-8292-4D60-B04F-3DA2285E28B3}" presName="sibTrans" presStyleLbl="sibTrans2D1" presStyleIdx="5" presStyleCnt="8"/>
      <dgm:spPr/>
      <dgm:t>
        <a:bodyPr/>
        <a:lstStyle/>
        <a:p>
          <a:endParaRPr lang="en-US"/>
        </a:p>
      </dgm:t>
    </dgm:pt>
    <dgm:pt modelId="{2F6C5A5D-DD3D-48C9-A0CE-A11CA0D8DB37}" type="pres">
      <dgm:prSet presAssocID="{F42B9B0C-4E25-4C4C-BB95-0D27B74163B9}" presName="middleNode" presStyleCnt="0"/>
      <dgm:spPr/>
      <dgm:t>
        <a:bodyPr/>
        <a:lstStyle/>
        <a:p>
          <a:endParaRPr lang="en-US"/>
        </a:p>
      </dgm:t>
    </dgm:pt>
    <dgm:pt modelId="{7B52409B-3E53-433A-8B4A-5A98278E57E9}" type="pres">
      <dgm:prSet presAssocID="{F42B9B0C-4E25-4C4C-BB95-0D27B74163B9}" presName="padding" presStyleLbl="node1" presStyleIdx="5" presStyleCnt="9"/>
      <dgm:spPr/>
      <dgm:t>
        <a:bodyPr/>
        <a:lstStyle/>
        <a:p>
          <a:endParaRPr lang="en-US"/>
        </a:p>
      </dgm:t>
    </dgm:pt>
    <dgm:pt modelId="{B52E2555-441E-4C2E-B0E9-4AF5A8A9E4E7}" type="pres">
      <dgm:prSet presAssocID="{F42B9B0C-4E25-4C4C-BB95-0D27B74163B9}" presName="shape" presStyleLbl="node1" presStyleIdx="6" presStyleCnt="9" custScaleX="171307" custLinFactNeighborX="-2607" custLinFactNeighborY="-406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B153EE7-A150-4F0E-9047-B44BFC00F9D4}" type="pres">
      <dgm:prSet presAssocID="{6AFFA205-21E8-4477-83DB-0443ABA26914}" presName="sibTrans" presStyleLbl="sibTrans2D1" presStyleIdx="6" presStyleCnt="8"/>
      <dgm:spPr/>
      <dgm:t>
        <a:bodyPr/>
        <a:lstStyle/>
        <a:p>
          <a:endParaRPr lang="en-US"/>
        </a:p>
      </dgm:t>
    </dgm:pt>
    <dgm:pt modelId="{D2AEB04D-39C2-41C4-A77D-BC9EE2857B2D}" type="pres">
      <dgm:prSet presAssocID="{66873DE2-D25D-4DF3-A20B-33830C71C013}" presName="middleNode" presStyleCnt="0"/>
      <dgm:spPr/>
      <dgm:t>
        <a:bodyPr/>
        <a:lstStyle/>
        <a:p>
          <a:endParaRPr lang="en-US"/>
        </a:p>
      </dgm:t>
    </dgm:pt>
    <dgm:pt modelId="{5879D095-F746-4331-A039-F6F868FE82B3}" type="pres">
      <dgm:prSet presAssocID="{66873DE2-D25D-4DF3-A20B-33830C71C013}" presName="padding" presStyleLbl="node1" presStyleIdx="6" presStyleCnt="9"/>
      <dgm:spPr/>
      <dgm:t>
        <a:bodyPr/>
        <a:lstStyle/>
        <a:p>
          <a:endParaRPr lang="en-US"/>
        </a:p>
      </dgm:t>
    </dgm:pt>
    <dgm:pt modelId="{BF4DE2EC-A23A-4772-A50A-9810851F1CAE}" type="pres">
      <dgm:prSet presAssocID="{66873DE2-D25D-4DF3-A20B-33830C71C013}" presName="shape" presStyleLbl="node1" presStyleIdx="7" presStyleCnt="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70504A2-D7B1-45F6-B116-F4AD487C0F74}" type="pres">
      <dgm:prSet presAssocID="{2E44EBFE-7E30-449E-A503-070E9ECA5CCF}" presName="sibTrans" presStyleLbl="sibTrans2D1" presStyleIdx="7" presStyleCnt="8"/>
      <dgm:spPr/>
      <dgm:t>
        <a:bodyPr/>
        <a:lstStyle/>
        <a:p>
          <a:endParaRPr lang="en-US"/>
        </a:p>
      </dgm:t>
    </dgm:pt>
    <dgm:pt modelId="{64CF1DA4-7797-4940-845E-E1151738415E}" type="pres">
      <dgm:prSet presAssocID="{1140CF95-634E-484F-932A-0F4325C523BF}" presName="lastNode" presStyleLbl="node1" presStyleIdx="8" presStyleCnt="9" custScaleX="110513" custLinFactNeighborX="1208" custLinFactNeighborY="-1571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EB9BDB5C-1D88-4457-8E81-77433B950EDD}" type="presOf" srcId="{4CDF1DE5-8292-4D60-B04F-3DA2285E28B3}" destId="{49FF0E8B-EF97-4D82-B1A2-9A6441862D17}" srcOrd="0" destOrd="0" presId="urn:microsoft.com/office/officeart/2005/8/layout/bProcess2"/>
    <dgm:cxn modelId="{5BB56142-9FD3-4A49-A0D7-5ABF45827921}" srcId="{B43058AD-7628-4A4A-8908-6CB3D066EBD1}" destId="{5C4D557E-2B4A-45E9-A7DD-C25BDA6F8A3F}" srcOrd="1" destOrd="0" parTransId="{8B50C48E-8F3F-460C-9E5B-BB1DDE9C409E}" sibTransId="{66E02784-971E-4D7A-9D00-5D70D06410CC}"/>
    <dgm:cxn modelId="{98C0F6A8-AFE6-4BCD-B11E-EA41EB81605F}" srcId="{B43058AD-7628-4A4A-8908-6CB3D066EBD1}" destId="{545A4634-056D-4FCE-96A4-C18BA97EFD64}" srcOrd="5" destOrd="0" parTransId="{FF5F9EAF-4661-430C-AB7D-2ED28D784397}" sibTransId="{4CDF1DE5-8292-4D60-B04F-3DA2285E28B3}"/>
    <dgm:cxn modelId="{E508CA5B-DC70-4AA4-8483-EE989B2BF5EB}" srcId="{B43058AD-7628-4A4A-8908-6CB3D066EBD1}" destId="{66873DE2-D25D-4DF3-A20B-33830C71C013}" srcOrd="7" destOrd="0" parTransId="{4E43C164-2BA5-4DB3-A200-B768CC27AAFA}" sibTransId="{2E44EBFE-7E30-449E-A503-070E9ECA5CCF}"/>
    <dgm:cxn modelId="{1E40A381-4E9E-41F3-BEBF-877DF767FFE0}" type="presOf" srcId="{66E02784-971E-4D7A-9D00-5D70D06410CC}" destId="{B3C0FF7F-7B0A-402E-B112-7CEFCD2089C1}" srcOrd="0" destOrd="0" presId="urn:microsoft.com/office/officeart/2005/8/layout/bProcess2"/>
    <dgm:cxn modelId="{42F7C528-3276-4CD1-80B4-B590016E57AD}" type="presOf" srcId="{1140CF95-634E-484F-932A-0F4325C523BF}" destId="{64CF1DA4-7797-4940-845E-E1151738415E}" srcOrd="0" destOrd="0" presId="urn:microsoft.com/office/officeart/2005/8/layout/bProcess2"/>
    <dgm:cxn modelId="{C4215304-F5D6-478B-AF4C-CAEA3CD0262B}" type="presOf" srcId="{545A4634-056D-4FCE-96A4-C18BA97EFD64}" destId="{C90512C6-84A5-41BE-96C6-CF79D98C6D7A}" srcOrd="0" destOrd="0" presId="urn:microsoft.com/office/officeart/2005/8/layout/bProcess2"/>
    <dgm:cxn modelId="{D968504D-B93C-46EB-BEFF-037CB3E2250F}" srcId="{B43058AD-7628-4A4A-8908-6CB3D066EBD1}" destId="{F3D96381-32CB-4469-B355-1CB07F0383EE}" srcOrd="3" destOrd="0" parTransId="{A01E8240-8A4C-4221-AD93-CA1D7334AC6B}" sibTransId="{CA625E51-F7CE-423E-A832-E1CB3E039708}"/>
    <dgm:cxn modelId="{A80EE282-456F-4838-A395-77AD984C18BF}" srcId="{B43058AD-7628-4A4A-8908-6CB3D066EBD1}" destId="{A8D291A2-7F68-4BE1-B3E0-840B31DDBE83}" srcOrd="4" destOrd="0" parTransId="{35DCCE79-5DB4-4508-BE9A-E9CFB01D96A7}" sibTransId="{3B609D39-2554-4DB0-990F-D9320CDAEFFA}"/>
    <dgm:cxn modelId="{3C12F6C7-5FC9-45FB-AC38-ED602C06FBB3}" type="presOf" srcId="{B43058AD-7628-4A4A-8908-6CB3D066EBD1}" destId="{41D7D652-A89C-4273-8BA5-8911D92E30A0}" srcOrd="0" destOrd="0" presId="urn:microsoft.com/office/officeart/2005/8/layout/bProcess2"/>
    <dgm:cxn modelId="{8362DF67-4245-428A-B5FE-E90A4393BF70}" type="presOf" srcId="{E2D13CE8-B556-4800-867A-9C306A2B6C72}" destId="{09B7AF6C-9A32-4A0E-8251-04431B2BE457}" srcOrd="0" destOrd="0" presId="urn:microsoft.com/office/officeart/2005/8/layout/bProcess2"/>
    <dgm:cxn modelId="{072ABFA7-D9A2-497C-A305-625078921BE3}" type="presOf" srcId="{3B609D39-2554-4DB0-990F-D9320CDAEFFA}" destId="{23ABF2D6-8A7E-447F-A560-EC98C11AADB5}" srcOrd="0" destOrd="0" presId="urn:microsoft.com/office/officeart/2005/8/layout/bProcess2"/>
    <dgm:cxn modelId="{18720315-5993-4EFF-AB75-D717515EE344}" type="presOf" srcId="{F3D96381-32CB-4469-B355-1CB07F0383EE}" destId="{A713DA15-D4F8-44DD-B514-FB26295EC7E1}" srcOrd="0" destOrd="0" presId="urn:microsoft.com/office/officeart/2005/8/layout/bProcess2"/>
    <dgm:cxn modelId="{7B8C782A-A957-476E-98CC-AEF081830FE5}" srcId="{B43058AD-7628-4A4A-8908-6CB3D066EBD1}" destId="{C808E6AD-46AD-4E57-ADE3-5FB42CFDFC08}" srcOrd="0" destOrd="0" parTransId="{B9A3066C-B123-4FF8-8C4B-9FD4B1215751}" sibTransId="{7263B74A-0275-411E-8EFE-042D4D9FE230}"/>
    <dgm:cxn modelId="{CA86F6A8-13A4-4C4E-A931-19DD5D98387D}" type="presOf" srcId="{2E44EBFE-7E30-449E-A503-070E9ECA5CCF}" destId="{570504A2-D7B1-45F6-B116-F4AD487C0F74}" srcOrd="0" destOrd="0" presId="urn:microsoft.com/office/officeart/2005/8/layout/bProcess2"/>
    <dgm:cxn modelId="{5EF4795B-5DC9-41AF-8C9B-8C77CA53360B}" srcId="{B43058AD-7628-4A4A-8908-6CB3D066EBD1}" destId="{F42B9B0C-4E25-4C4C-BB95-0D27B74163B9}" srcOrd="6" destOrd="0" parTransId="{9CD99EE8-C113-4222-8132-4B40B8501F80}" sibTransId="{6AFFA205-21E8-4477-83DB-0443ABA26914}"/>
    <dgm:cxn modelId="{DC38E4F8-CE78-4E13-AA7E-4E8547B1F73F}" type="presOf" srcId="{5C4D557E-2B4A-45E9-A7DD-C25BDA6F8A3F}" destId="{CC285EDE-BDCF-4894-A15F-E999028BD0BD}" srcOrd="0" destOrd="0" presId="urn:microsoft.com/office/officeart/2005/8/layout/bProcess2"/>
    <dgm:cxn modelId="{F13303E9-C9C1-4E74-8167-B0D477D9B4A8}" type="presOf" srcId="{A8D291A2-7F68-4BE1-B3E0-840B31DDBE83}" destId="{FD02DA44-192F-4060-8298-A6C397A07B7E}" srcOrd="0" destOrd="0" presId="urn:microsoft.com/office/officeart/2005/8/layout/bProcess2"/>
    <dgm:cxn modelId="{86EF2250-C43C-402F-861B-58696557CE4C}" type="presOf" srcId="{6AFFA205-21E8-4477-83DB-0443ABA26914}" destId="{6B153EE7-A150-4F0E-9047-B44BFC00F9D4}" srcOrd="0" destOrd="0" presId="urn:microsoft.com/office/officeart/2005/8/layout/bProcess2"/>
    <dgm:cxn modelId="{07E985A7-F008-4450-B241-4514A7090A68}" type="presOf" srcId="{C808E6AD-46AD-4E57-ADE3-5FB42CFDFC08}" destId="{C07D59CA-304E-4DDD-B08D-DC14449EAC9C}" srcOrd="0" destOrd="0" presId="urn:microsoft.com/office/officeart/2005/8/layout/bProcess2"/>
    <dgm:cxn modelId="{7AB28046-046F-4F96-A367-A640A8F734B3}" type="presOf" srcId="{F42B9B0C-4E25-4C4C-BB95-0D27B74163B9}" destId="{B52E2555-441E-4C2E-B0E9-4AF5A8A9E4E7}" srcOrd="0" destOrd="0" presId="urn:microsoft.com/office/officeart/2005/8/layout/bProcess2"/>
    <dgm:cxn modelId="{68ECFAC5-CF2E-42E6-8A2B-3FA6050C48CC}" type="presOf" srcId="{23FF5DD7-738D-49F2-AC45-7B39709D5C91}" destId="{F869C155-9572-43FC-AADD-2F1FE916250A}" srcOrd="0" destOrd="0" presId="urn:microsoft.com/office/officeart/2005/8/layout/bProcess2"/>
    <dgm:cxn modelId="{CF7EF2E1-05B0-47AC-8E7D-37F9490855D6}" type="presOf" srcId="{CA625E51-F7CE-423E-A832-E1CB3E039708}" destId="{D1F9EBC1-AAB6-43EC-A81D-75A2F3DA8AA4}" srcOrd="0" destOrd="0" presId="urn:microsoft.com/office/officeart/2005/8/layout/bProcess2"/>
    <dgm:cxn modelId="{9366AEF7-0951-422C-915E-E66658314747}" srcId="{B43058AD-7628-4A4A-8908-6CB3D066EBD1}" destId="{E2D13CE8-B556-4800-867A-9C306A2B6C72}" srcOrd="2" destOrd="0" parTransId="{EFF45972-A3A4-4058-B54A-31D6790CBCF6}" sibTransId="{23FF5DD7-738D-49F2-AC45-7B39709D5C91}"/>
    <dgm:cxn modelId="{9C7C3CC5-EA2D-4C0B-9EAB-505D11C76A79}" srcId="{B43058AD-7628-4A4A-8908-6CB3D066EBD1}" destId="{1140CF95-634E-484F-932A-0F4325C523BF}" srcOrd="8" destOrd="0" parTransId="{329DA4DD-F299-4D0E-89E3-89CA30B9BA85}" sibTransId="{1AB7E71B-2D48-4D1E-8BE0-B0AFD2562CD4}"/>
    <dgm:cxn modelId="{5FCC5778-6BA6-4698-8569-ED97EB7286C9}" type="presOf" srcId="{66873DE2-D25D-4DF3-A20B-33830C71C013}" destId="{BF4DE2EC-A23A-4772-A50A-9810851F1CAE}" srcOrd="0" destOrd="0" presId="urn:microsoft.com/office/officeart/2005/8/layout/bProcess2"/>
    <dgm:cxn modelId="{E618ED92-746A-46F9-92BB-297FA9F44700}" type="presOf" srcId="{7263B74A-0275-411E-8EFE-042D4D9FE230}" destId="{A9981281-C32E-40EE-BAD3-8707618A3059}" srcOrd="0" destOrd="0" presId="urn:microsoft.com/office/officeart/2005/8/layout/bProcess2"/>
    <dgm:cxn modelId="{3E42ED37-D6F2-4DF9-B8D8-39F26F862720}" type="presParOf" srcId="{41D7D652-A89C-4273-8BA5-8911D92E30A0}" destId="{C07D59CA-304E-4DDD-B08D-DC14449EAC9C}" srcOrd="0" destOrd="0" presId="urn:microsoft.com/office/officeart/2005/8/layout/bProcess2"/>
    <dgm:cxn modelId="{8FDA7B35-9CB9-4256-8493-ED30F8BAA6A0}" type="presParOf" srcId="{41D7D652-A89C-4273-8BA5-8911D92E30A0}" destId="{A9981281-C32E-40EE-BAD3-8707618A3059}" srcOrd="1" destOrd="0" presId="urn:microsoft.com/office/officeart/2005/8/layout/bProcess2"/>
    <dgm:cxn modelId="{ECCE7403-8E70-4D79-A725-F86842B642C9}" type="presParOf" srcId="{41D7D652-A89C-4273-8BA5-8911D92E30A0}" destId="{1235302F-47C2-4107-A14D-6C375868FD6A}" srcOrd="2" destOrd="0" presId="urn:microsoft.com/office/officeart/2005/8/layout/bProcess2"/>
    <dgm:cxn modelId="{E1B8D394-6CC7-4650-BA01-06272772321D}" type="presParOf" srcId="{1235302F-47C2-4107-A14D-6C375868FD6A}" destId="{52DECDA8-89D5-46FC-A9B3-005FA6A358A4}" srcOrd="0" destOrd="0" presId="urn:microsoft.com/office/officeart/2005/8/layout/bProcess2"/>
    <dgm:cxn modelId="{0098BE2A-81CF-4CED-856A-32D466519E47}" type="presParOf" srcId="{1235302F-47C2-4107-A14D-6C375868FD6A}" destId="{CC285EDE-BDCF-4894-A15F-E999028BD0BD}" srcOrd="1" destOrd="0" presId="urn:microsoft.com/office/officeart/2005/8/layout/bProcess2"/>
    <dgm:cxn modelId="{D4B7ABB4-CAC5-489E-89D1-D02E5B25CD12}" type="presParOf" srcId="{41D7D652-A89C-4273-8BA5-8911D92E30A0}" destId="{B3C0FF7F-7B0A-402E-B112-7CEFCD2089C1}" srcOrd="3" destOrd="0" presId="urn:microsoft.com/office/officeart/2005/8/layout/bProcess2"/>
    <dgm:cxn modelId="{D110585E-C28D-48BB-A7A6-EA740BEA016D}" type="presParOf" srcId="{41D7D652-A89C-4273-8BA5-8911D92E30A0}" destId="{C0BB1DC1-4305-473D-A840-79F14998FDDA}" srcOrd="4" destOrd="0" presId="urn:microsoft.com/office/officeart/2005/8/layout/bProcess2"/>
    <dgm:cxn modelId="{25AA0827-C5D4-4D34-AE8A-5282EDC7483B}" type="presParOf" srcId="{C0BB1DC1-4305-473D-A840-79F14998FDDA}" destId="{9C4BACD0-E5A0-4B9C-BBD2-2BB63B64430C}" srcOrd="0" destOrd="0" presId="urn:microsoft.com/office/officeart/2005/8/layout/bProcess2"/>
    <dgm:cxn modelId="{D745F4B2-9B3F-4996-AE4D-E8EB2B5A792E}" type="presParOf" srcId="{C0BB1DC1-4305-473D-A840-79F14998FDDA}" destId="{09B7AF6C-9A32-4A0E-8251-04431B2BE457}" srcOrd="1" destOrd="0" presId="urn:microsoft.com/office/officeart/2005/8/layout/bProcess2"/>
    <dgm:cxn modelId="{037E3C81-AFC1-4C4C-9B7C-644B312E73CA}" type="presParOf" srcId="{41D7D652-A89C-4273-8BA5-8911D92E30A0}" destId="{F869C155-9572-43FC-AADD-2F1FE916250A}" srcOrd="5" destOrd="0" presId="urn:microsoft.com/office/officeart/2005/8/layout/bProcess2"/>
    <dgm:cxn modelId="{04C681BE-7D6A-48E3-9C9D-26CC555B5789}" type="presParOf" srcId="{41D7D652-A89C-4273-8BA5-8911D92E30A0}" destId="{F0084685-808B-44B9-8108-98B6B04C7623}" srcOrd="6" destOrd="0" presId="urn:microsoft.com/office/officeart/2005/8/layout/bProcess2"/>
    <dgm:cxn modelId="{4254800F-6F67-48E3-B305-4779A6960E1B}" type="presParOf" srcId="{F0084685-808B-44B9-8108-98B6B04C7623}" destId="{F1E696F0-C3AC-4F8E-98BD-DFF89182D0FC}" srcOrd="0" destOrd="0" presId="urn:microsoft.com/office/officeart/2005/8/layout/bProcess2"/>
    <dgm:cxn modelId="{239900EC-E13C-4BB9-B369-FCDBF276B215}" type="presParOf" srcId="{F0084685-808B-44B9-8108-98B6B04C7623}" destId="{A713DA15-D4F8-44DD-B514-FB26295EC7E1}" srcOrd="1" destOrd="0" presId="urn:microsoft.com/office/officeart/2005/8/layout/bProcess2"/>
    <dgm:cxn modelId="{BD822435-3F5F-4BAC-90D8-C42F903DD0CD}" type="presParOf" srcId="{41D7D652-A89C-4273-8BA5-8911D92E30A0}" destId="{D1F9EBC1-AAB6-43EC-A81D-75A2F3DA8AA4}" srcOrd="7" destOrd="0" presId="urn:microsoft.com/office/officeart/2005/8/layout/bProcess2"/>
    <dgm:cxn modelId="{7B2CD699-AA0E-453A-A7EF-6BBCAB2F84AE}" type="presParOf" srcId="{41D7D652-A89C-4273-8BA5-8911D92E30A0}" destId="{96960058-7E82-4057-9890-B8E9EE2DD574}" srcOrd="8" destOrd="0" presId="urn:microsoft.com/office/officeart/2005/8/layout/bProcess2"/>
    <dgm:cxn modelId="{95102BC9-6683-4926-806A-1F8548AF6FDC}" type="presParOf" srcId="{96960058-7E82-4057-9890-B8E9EE2DD574}" destId="{0093D473-4891-45F4-ABEB-7B260DD344C8}" srcOrd="0" destOrd="0" presId="urn:microsoft.com/office/officeart/2005/8/layout/bProcess2"/>
    <dgm:cxn modelId="{99CC2F13-7EA0-4E8F-ACD6-28353F584E22}" type="presParOf" srcId="{96960058-7E82-4057-9890-B8E9EE2DD574}" destId="{FD02DA44-192F-4060-8298-A6C397A07B7E}" srcOrd="1" destOrd="0" presId="urn:microsoft.com/office/officeart/2005/8/layout/bProcess2"/>
    <dgm:cxn modelId="{17930C03-0479-4747-B3A7-CA6C32075C5A}" type="presParOf" srcId="{41D7D652-A89C-4273-8BA5-8911D92E30A0}" destId="{23ABF2D6-8A7E-447F-A560-EC98C11AADB5}" srcOrd="9" destOrd="0" presId="urn:microsoft.com/office/officeart/2005/8/layout/bProcess2"/>
    <dgm:cxn modelId="{9517CEF4-E5AD-4F59-837C-46731CB435C8}" type="presParOf" srcId="{41D7D652-A89C-4273-8BA5-8911D92E30A0}" destId="{26717983-2506-49E7-968E-AD39CAD4995C}" srcOrd="10" destOrd="0" presId="urn:microsoft.com/office/officeart/2005/8/layout/bProcess2"/>
    <dgm:cxn modelId="{5634FFF3-2FCB-4DE4-9E29-8FF218CCF797}" type="presParOf" srcId="{26717983-2506-49E7-968E-AD39CAD4995C}" destId="{7C93CAC1-95BD-41E7-B354-3D78B0A8408F}" srcOrd="0" destOrd="0" presId="urn:microsoft.com/office/officeart/2005/8/layout/bProcess2"/>
    <dgm:cxn modelId="{45644326-6C7F-4330-98C4-7F332853D8C6}" type="presParOf" srcId="{26717983-2506-49E7-968E-AD39CAD4995C}" destId="{C90512C6-84A5-41BE-96C6-CF79D98C6D7A}" srcOrd="1" destOrd="0" presId="urn:microsoft.com/office/officeart/2005/8/layout/bProcess2"/>
    <dgm:cxn modelId="{6D6565ED-E231-4ED0-9BA5-08FE2C53197F}" type="presParOf" srcId="{41D7D652-A89C-4273-8BA5-8911D92E30A0}" destId="{49FF0E8B-EF97-4D82-B1A2-9A6441862D17}" srcOrd="11" destOrd="0" presId="urn:microsoft.com/office/officeart/2005/8/layout/bProcess2"/>
    <dgm:cxn modelId="{A3FD5F1C-151E-4003-9185-B92FFDE9D122}" type="presParOf" srcId="{41D7D652-A89C-4273-8BA5-8911D92E30A0}" destId="{2F6C5A5D-DD3D-48C9-A0CE-A11CA0D8DB37}" srcOrd="12" destOrd="0" presId="urn:microsoft.com/office/officeart/2005/8/layout/bProcess2"/>
    <dgm:cxn modelId="{EA5D6205-6265-449E-BC60-1044A63961EB}" type="presParOf" srcId="{2F6C5A5D-DD3D-48C9-A0CE-A11CA0D8DB37}" destId="{7B52409B-3E53-433A-8B4A-5A98278E57E9}" srcOrd="0" destOrd="0" presId="urn:microsoft.com/office/officeart/2005/8/layout/bProcess2"/>
    <dgm:cxn modelId="{021CD6D4-6766-4BD6-9EA1-A5F9BF999CAB}" type="presParOf" srcId="{2F6C5A5D-DD3D-48C9-A0CE-A11CA0D8DB37}" destId="{B52E2555-441E-4C2E-B0E9-4AF5A8A9E4E7}" srcOrd="1" destOrd="0" presId="urn:microsoft.com/office/officeart/2005/8/layout/bProcess2"/>
    <dgm:cxn modelId="{D6F42F14-B0AA-4C2D-BB4B-369F3E791A2F}" type="presParOf" srcId="{41D7D652-A89C-4273-8BA5-8911D92E30A0}" destId="{6B153EE7-A150-4F0E-9047-B44BFC00F9D4}" srcOrd="13" destOrd="0" presId="urn:microsoft.com/office/officeart/2005/8/layout/bProcess2"/>
    <dgm:cxn modelId="{88B399D0-2C9C-4DB2-A94B-CA46392640DC}" type="presParOf" srcId="{41D7D652-A89C-4273-8BA5-8911D92E30A0}" destId="{D2AEB04D-39C2-41C4-A77D-BC9EE2857B2D}" srcOrd="14" destOrd="0" presId="urn:microsoft.com/office/officeart/2005/8/layout/bProcess2"/>
    <dgm:cxn modelId="{62B8FA90-AD9A-4AAE-A731-507A46B68966}" type="presParOf" srcId="{D2AEB04D-39C2-41C4-A77D-BC9EE2857B2D}" destId="{5879D095-F746-4331-A039-F6F868FE82B3}" srcOrd="0" destOrd="0" presId="urn:microsoft.com/office/officeart/2005/8/layout/bProcess2"/>
    <dgm:cxn modelId="{DA4580EC-A053-4764-83AF-F4EC41A04ECA}" type="presParOf" srcId="{D2AEB04D-39C2-41C4-A77D-BC9EE2857B2D}" destId="{BF4DE2EC-A23A-4772-A50A-9810851F1CAE}" srcOrd="1" destOrd="0" presId="urn:microsoft.com/office/officeart/2005/8/layout/bProcess2"/>
    <dgm:cxn modelId="{30E68993-3DD2-4FB2-8E0C-F43A06C165F4}" type="presParOf" srcId="{41D7D652-A89C-4273-8BA5-8911D92E30A0}" destId="{570504A2-D7B1-45F6-B116-F4AD487C0F74}" srcOrd="15" destOrd="0" presId="urn:microsoft.com/office/officeart/2005/8/layout/bProcess2"/>
    <dgm:cxn modelId="{745A36D8-2D32-4ED6-B914-5CAD781821DC}" type="presParOf" srcId="{41D7D652-A89C-4273-8BA5-8911D92E30A0}" destId="{64CF1DA4-7797-4940-845E-E1151738415E}" srcOrd="16" destOrd="0" presId="urn:microsoft.com/office/officeart/2005/8/layout/bProcess2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bProcess2">
  <dgm:title val=""/>
  <dgm:desc val=""/>
  <dgm:catLst>
    <dgm:cat type="process" pri="2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  <dgm:pt modelId="7">
          <dgm:prSet phldr="1"/>
        </dgm:pt>
        <dgm:pt modelId="8">
          <dgm:prSet phldr="1"/>
        </dgm:pt>
        <dgm:pt modelId="9">
          <dgm:prSet phldr="1"/>
        </dgm:pt>
      </dgm:ptLst>
      <dgm:cxnLst>
        <dgm:cxn modelId="10" srcId="0" destId="1" srcOrd="0" destOrd="0"/>
        <dgm:cxn modelId="11" srcId="0" destId="2" srcOrd="1" destOrd="0"/>
        <dgm:cxn modelId="12" srcId="0" destId="3" srcOrd="2" destOrd="0"/>
        <dgm:cxn modelId="13" srcId="0" destId="4" srcOrd="3" destOrd="0"/>
        <dgm:cxn modelId="14" srcId="0" destId="5" srcOrd="4" destOrd="0"/>
        <dgm:cxn modelId="15" srcId="0" destId="6" srcOrd="5" destOrd="0"/>
        <dgm:cxn modelId="16" srcId="0" destId="7" srcOrd="6" destOrd="0"/>
        <dgm:cxn modelId="17" srcId="0" destId="8" srcOrd="7" destOrd="0"/>
        <dgm:cxn modelId="18" srcId="0" destId="9" srcOrd="8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/>
    </dgm:varLst>
    <dgm:choose name="Name0">
      <dgm:if name="Name1" func="var" arg="dir" op="equ" val="norm">
        <dgm:alg type="snake">
          <dgm:param type="grDir" val="tL"/>
          <dgm:param type="flowDir" val="col"/>
          <dgm:param type="contDir" val="revDir"/>
        </dgm:alg>
      </dgm:if>
      <dgm:else name="Name2">
        <dgm:alg type="snake">
          <dgm:param type="grDir" val="tR"/>
          <dgm:param type="flowDir" val="col"/>
          <dgm:param type="contDir" val="revDi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firstNode" refType="w"/>
      <dgm:constr type="w" for="ch" forName="lastNode" refType="w" refFor="ch" refForName="firstNode" op="equ"/>
      <dgm:constr type="w" for="ch" forName="middleNode" refType="w" refFor="ch" refForName="firstNode" op="equ"/>
      <dgm:constr type="h" for="ch" ptType="sibTrans" refType="w" refFor="ch" refForName="middleNode" op="equ" fact="0.35"/>
      <dgm:constr type="sp" refType="w" refFor="ch" refForName="middleNode" fact="0.5"/>
      <dgm:constr type="connDist" for="des" ptType="sibTrans" op="equ"/>
      <dgm:constr type="primFontSz" for="ch" forName="firstNode" val="65"/>
      <dgm:constr type="primFontSz" for="ch" forName="lastNode" refType="primFontSz" refFor="ch" refForName="firstNode" op="equ"/>
      <dgm:constr type="primFontSz" for="des" forName="shape" val="65"/>
      <dgm:constr type="primFontSz" for="des" forName="shape" refType="primFontSz" refFor="ch" refForName="firstNode" op="lte"/>
      <dgm:constr type="primFontSz" for="des" forName="shape" refType="primFontSz" refFor="ch" refForName="lastNode" op="lte"/>
    </dgm:constrLst>
    <dgm:ruleLst/>
    <dgm:forEach name="Name3" axis="ch" ptType="node">
      <dgm:choose name="Name4">
        <dgm:if name="Name5" axis="self" ptType="node" func="pos" op="equ" val="1">
          <dgm:layoutNode name="firstNode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if>
        <dgm:if name="Name6" axis="self" ptType="node" func="revPos" op="equ" val="1">
          <dgm:layoutNode name="lastNode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if>
        <dgm:else name="Name7">
          <dgm:layoutNode name="middleNod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  <dgm:constr type="w" for="ch" forName="padding" refType="w"/>
              <dgm:constr type="h" for="ch" forName="padding" refType="h"/>
              <dgm:constr type="w" for="ch" forName="shape" refType="w" fact="0.667"/>
              <dgm:constr type="h" for="ch" forName="shape" refType="h" fact="0.667"/>
              <dgm:constr type="ctrX" for="ch" forName="shape" refType="w" fact="0.5"/>
              <dgm:constr type="ctrY" for="ch" forName="shape" refType="h" fact="0.5"/>
            </dgm:constrLst>
            <dgm:ruleLst/>
            <dgm:layoutNode name="padding">
              <dgm:alg type="sp"/>
              <dgm:shape xmlns:r="http://schemas.openxmlformats.org/officeDocument/2006/relationships" type="ellipse" r:blip="" hideGeom="1">
                <dgm:adjLst/>
              </dgm:shape>
              <dgm:presOf/>
              <dgm:constrLst/>
              <dgm:ruleLst/>
            </dgm:layoutNode>
            <dgm:layoutNode name="shape">
              <dgm:varLst>
                <dgm:bulletEnabled val="1"/>
              </dgm:varLst>
              <dgm:alg type="tx">
                <dgm:param type="txAnchorVertCh" val="mid"/>
              </dgm:alg>
              <dgm:shape xmlns:r="http://schemas.openxmlformats.org/officeDocument/2006/relationships" type="ellipse" r:blip="">
                <dgm:adjLst/>
              </dgm:shape>
              <dgm:presOf axis="desOrSelf" ptType="node"/>
              <dgm:constrLst>
                <dgm:constr type="h" refType="w"/>
                <dgm:constr type="tMarg" refType="primFontSz" fact="0.1"/>
                <dgm:constr type="bMarg" refType="primFontSz" fact="0.1"/>
                <dgm:constr type="lMarg" refType="primFontSz" fact="0.1"/>
                <dgm:constr type="rMarg" refType="primFontSz" fact="0.1"/>
              </dgm:constrLst>
              <dgm:ruleLst>
                <dgm:rule type="primFontSz" val="5" fact="NaN" max="NaN"/>
              </dgm:ruleLst>
            </dgm:layoutNode>
          </dgm:layoutNode>
        </dgm:else>
      </dgm:choose>
      <dgm:forEach name="Name8" axis="followSib" ptType="sibTrans" cnt="1">
        <dgm:layoutNode name="sibTrans">
          <dgm:choose name="Name9">
            <dgm:if name="Name10" func="var" arg="dir" op="equ" val="norm">
              <dgm:choose name="Name11">
                <dgm:if name="Name12" axis="self" ptType="sibTrans" func="pos" op="equ" val="1">
                  <dgm:alg type="conn">
                    <dgm:param type="begPts" val="auto"/>
                    <dgm:param type="endPts" val="auto"/>
                    <dgm:param type="srcNode" val="firstNode"/>
                    <dgm:param type="dstNode" val="shape"/>
                  </dgm:alg>
                </dgm:if>
                <dgm:if name="Name13" axis="self" ptType="sibTrans" func="revPos" op="equ" val="1">
                  <dgm:alg type="conn">
                    <dgm:param type="begPts" val="auto"/>
                    <dgm:param type="endPts" val="auto"/>
                    <dgm:param type="srcNode" val="shape"/>
                    <dgm:param type="dstNode" val="lastNode"/>
                  </dgm:alg>
                </dgm:if>
                <dgm:else name="Name14">
                  <dgm:alg type="conn">
                    <dgm:param type="begPts" val="auto"/>
                    <dgm:param type="endPts" val="auto"/>
                    <dgm:param type="srcNode" val="shape"/>
                    <dgm:param type="dstNode" val="shape"/>
                  </dgm:alg>
                </dgm:else>
              </dgm:choose>
            </dgm:if>
            <dgm:else name="Name15">
              <dgm:choose name="Name16">
                <dgm:if name="Name17" axis="self" ptType="sibTrans" func="pos" op="equ" val="1">
                  <dgm:alg type="conn">
                    <dgm:param type="begPts" val="auto"/>
                    <dgm:param type="endPts" val="auto"/>
                    <dgm:param type="srcNode" val="firstNode"/>
                    <dgm:param type="dstNode" val="shape"/>
                  </dgm:alg>
                </dgm:if>
                <dgm:if name="Name18" axis="self" ptType="sibTrans" func="revPos" op="equ" val="1">
                  <dgm:alg type="conn">
                    <dgm:param type="begPts" val="auto"/>
                    <dgm:param type="endPts" val="auto"/>
                    <dgm:param type="srcNode" val="shape"/>
                    <dgm:param type="dstNode" val="lastNode"/>
                  </dgm:alg>
                </dgm:if>
                <dgm:else name="Name19">
                  <dgm:alg type="conn">
                    <dgm:param type="begPts" val="auto"/>
                    <dgm:param type="endPts" val="auto"/>
                    <dgm:param type="srcNode" val="shape"/>
                    <dgm:param type="dstNode" val="shape"/>
                  </dgm:alg>
                </dgm:else>
              </dgm:choose>
            </dgm:else>
          </dgm:choose>
          <dgm:shape xmlns:r="http://schemas.openxmlformats.org/officeDocument/2006/relationships" rot="90" type="triangle" r:blip="">
            <dgm:adjLst/>
          </dgm:shape>
          <dgm:presOf axis="self"/>
          <dgm:constrLst>
            <dgm:constr type="w" refType="h"/>
            <dgm:constr type="connDist"/>
            <dgm:constr type="begPad" refType="connDist" fact="0.25"/>
            <dgm:constr type="endPad" refType="connDist" fact="0.22"/>
          </dgm:constrLst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338" y="0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9DBD574-A14B-4F4E-902A-B8280CA594B9}" type="datetimeFigureOut">
              <a:rPr lang="en-US" smtClean="0"/>
              <a:pPr/>
              <a:t>10/25/2008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675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338" y="8829675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FB02A90-FACD-4535-9102-C9E9B940AAE4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3993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0338" y="0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/>
          </a:p>
        </p:txBody>
      </p:sp>
      <p:sp>
        <p:nvSpPr>
          <p:cNvPr id="3994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1100" y="696913"/>
            <a:ext cx="4648200" cy="3486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3994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1675" y="4416425"/>
            <a:ext cx="5607050" cy="4183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3994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29675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3994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0338" y="8829675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DD25C731-42E9-4FBD-9345-144BA542F947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dt="0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A9D7D00-6301-471C-96A1-6B25C4EF0BAA}" type="slidenum">
              <a:rPr lang="en-US"/>
              <a:pPr/>
              <a:t>1</a:t>
            </a:fld>
            <a:endParaRPr lang="en-US"/>
          </a:p>
        </p:txBody>
      </p:sp>
      <p:sp>
        <p:nvSpPr>
          <p:cNvPr id="409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09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A9D7D00-6301-471C-96A1-6B25C4EF0BAA}" type="slidenum">
              <a:rPr lang="en-US"/>
              <a:pPr/>
              <a:t>3</a:t>
            </a:fld>
            <a:endParaRPr lang="en-US"/>
          </a:p>
        </p:txBody>
      </p:sp>
      <p:sp>
        <p:nvSpPr>
          <p:cNvPr id="409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09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A9D7D00-6301-471C-96A1-6B25C4EF0BAA}" type="slidenum">
              <a:rPr lang="en-US"/>
              <a:pPr/>
              <a:t>4</a:t>
            </a:fld>
            <a:endParaRPr lang="en-US"/>
          </a:p>
        </p:txBody>
      </p:sp>
      <p:sp>
        <p:nvSpPr>
          <p:cNvPr id="409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09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D25C731-42E9-4FBD-9345-144BA542F947}" type="slidenum">
              <a:rPr lang="en-US" smtClean="0"/>
              <a:pPr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D25C731-42E9-4FBD-9345-144BA542F947}" type="slidenum">
              <a:rPr lang="en-US" smtClean="0"/>
              <a:pPr/>
              <a:t>9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err="1" smtClean="0"/>
              <a:t>Eventi</a:t>
            </a:r>
            <a:r>
              <a:rPr lang="en-US" dirty="0" smtClean="0"/>
              <a:t> – </a:t>
            </a:r>
            <a:r>
              <a:rPr lang="en-US" dirty="0" err="1" smtClean="0"/>
              <a:t>codice</a:t>
            </a:r>
            <a:r>
              <a:rPr lang="en-US" dirty="0" smtClean="0"/>
              <a:t> </a:t>
            </a:r>
            <a:r>
              <a:rPr lang="en-US" dirty="0" err="1" smtClean="0"/>
              <a:t>troppo</a:t>
            </a:r>
            <a:r>
              <a:rPr lang="en-US" dirty="0" smtClean="0"/>
              <a:t> </a:t>
            </a:r>
            <a:r>
              <a:rPr lang="en-US" i="1" dirty="0" err="1" smtClean="0"/>
              <a:t>accoppiato</a:t>
            </a:r>
            <a:r>
              <a:rPr lang="en-US" dirty="0" smtClean="0"/>
              <a:t> con </a:t>
            </a:r>
            <a:r>
              <a:rPr lang="en-US" dirty="0" err="1" smtClean="0"/>
              <a:t>il</a:t>
            </a:r>
            <a:r>
              <a:rPr lang="en-US" dirty="0" smtClean="0"/>
              <a:t> </a:t>
            </a:r>
            <a:r>
              <a:rPr lang="en-US" dirty="0" err="1" smtClean="0"/>
              <a:t>ciclo</a:t>
            </a:r>
            <a:r>
              <a:rPr lang="en-US" dirty="0" smtClean="0"/>
              <a:t> </a:t>
            </a:r>
            <a:r>
              <a:rPr lang="en-US" dirty="0" err="1" smtClean="0"/>
              <a:t>di</a:t>
            </a:r>
            <a:r>
              <a:rPr lang="en-US" dirty="0" smtClean="0"/>
              <a:t> vita </a:t>
            </a:r>
            <a:r>
              <a:rPr lang="en-US" dirty="0" err="1" smtClean="0"/>
              <a:t>della</a:t>
            </a:r>
            <a:r>
              <a:rPr lang="en-US" dirty="0" smtClean="0"/>
              <a:t> </a:t>
            </a:r>
            <a:r>
              <a:rPr lang="en-US" dirty="0" err="1" smtClean="0"/>
              <a:t>pagina</a:t>
            </a:r>
            <a:r>
              <a:rPr lang="en-US" dirty="0" smtClean="0"/>
              <a:t>:</a:t>
            </a:r>
          </a:p>
          <a:p>
            <a:pPr lvl="1"/>
            <a:r>
              <a:rPr lang="en-US" dirty="0" err="1" smtClean="0"/>
              <a:t>difficile</a:t>
            </a:r>
            <a:r>
              <a:rPr lang="en-US" dirty="0" smtClean="0"/>
              <a:t> </a:t>
            </a:r>
            <a:r>
              <a:rPr lang="en-US" dirty="0" err="1" smtClean="0"/>
              <a:t>da</a:t>
            </a:r>
            <a:r>
              <a:rPr lang="en-US" dirty="0" smtClean="0"/>
              <a:t> </a:t>
            </a:r>
            <a:r>
              <a:rPr lang="en-US" dirty="0" err="1" smtClean="0"/>
              <a:t>testare</a:t>
            </a:r>
            <a:endParaRPr lang="en-US" dirty="0" smtClean="0"/>
          </a:p>
          <a:p>
            <a:pPr lvl="1"/>
            <a:r>
              <a:rPr lang="en-US" dirty="0" err="1" smtClean="0"/>
              <a:t>difficile</a:t>
            </a:r>
            <a:r>
              <a:rPr lang="en-US" dirty="0" smtClean="0"/>
              <a:t> </a:t>
            </a:r>
            <a:r>
              <a:rPr lang="en-US" dirty="0" err="1" smtClean="0"/>
              <a:t>separare</a:t>
            </a:r>
            <a:r>
              <a:rPr lang="en-US" dirty="0" smtClean="0"/>
              <a:t> le </a:t>
            </a:r>
            <a:r>
              <a:rPr lang="en-US" dirty="0" err="1" smtClean="0"/>
              <a:t>responsabilità</a:t>
            </a:r>
            <a:endParaRPr lang="en-US" dirty="0" smtClean="0"/>
          </a:p>
          <a:p>
            <a:r>
              <a:rPr lang="en-US" dirty="0" err="1" smtClean="0"/>
              <a:t>UserControl</a:t>
            </a:r>
            <a:r>
              <a:rPr lang="en-US" dirty="0" smtClean="0"/>
              <a:t> – </a:t>
            </a:r>
            <a:r>
              <a:rPr lang="en-US" dirty="0" err="1" smtClean="0"/>
              <a:t>Codice</a:t>
            </a:r>
            <a:r>
              <a:rPr lang="en-US" dirty="0" smtClean="0"/>
              <a:t> HTML è “</a:t>
            </a:r>
            <a:r>
              <a:rPr lang="en-US" i="1" dirty="0" err="1" smtClean="0"/>
              <a:t>autogenerato</a:t>
            </a:r>
            <a:r>
              <a:rPr lang="en-US" dirty="0" smtClean="0"/>
              <a:t>” e </a:t>
            </a:r>
            <a:r>
              <a:rPr lang="en-US" dirty="0" err="1" smtClean="0"/>
              <a:t>poco</a:t>
            </a:r>
            <a:r>
              <a:rPr lang="en-US" dirty="0" smtClean="0"/>
              <a:t> </a:t>
            </a:r>
            <a:r>
              <a:rPr lang="en-US" dirty="0" err="1" smtClean="0"/>
              <a:t>contollabile</a:t>
            </a:r>
            <a:r>
              <a:rPr lang="en-US" dirty="0" smtClean="0"/>
              <a:t>:</a:t>
            </a:r>
          </a:p>
          <a:p>
            <a:pPr lvl="1"/>
            <a:r>
              <a:rPr lang="en-US" dirty="0" smtClean="0"/>
              <a:t>HTML </a:t>
            </a:r>
            <a:r>
              <a:rPr lang="en-US" dirty="0" err="1" smtClean="0"/>
              <a:t>poco</a:t>
            </a:r>
            <a:r>
              <a:rPr lang="en-US" dirty="0" smtClean="0"/>
              <a:t> </a:t>
            </a:r>
            <a:r>
              <a:rPr lang="en-US" i="1" dirty="0" err="1" smtClean="0"/>
              <a:t>semantico</a:t>
            </a:r>
            <a:endParaRPr lang="en-US" i="1" dirty="0" smtClean="0"/>
          </a:p>
          <a:p>
            <a:pPr lvl="1"/>
            <a:r>
              <a:rPr lang="en-US" dirty="0" smtClean="0"/>
              <a:t>HTML non </a:t>
            </a:r>
            <a:r>
              <a:rPr lang="en-US" dirty="0" err="1" smtClean="0"/>
              <a:t>necessariamente</a:t>
            </a:r>
            <a:r>
              <a:rPr lang="en-US" dirty="0" smtClean="0"/>
              <a:t> </a:t>
            </a:r>
            <a:r>
              <a:rPr lang="en-US" i="1" dirty="0" err="1" smtClean="0"/>
              <a:t>accessibile</a:t>
            </a:r>
            <a:endParaRPr lang="en-US" i="1" dirty="0" smtClean="0"/>
          </a:p>
          <a:p>
            <a:pPr lvl="1"/>
            <a:r>
              <a:rPr lang="en-US" dirty="0" err="1" smtClean="0"/>
              <a:t>Difficile</a:t>
            </a:r>
            <a:r>
              <a:rPr lang="en-US" dirty="0" smtClean="0"/>
              <a:t> </a:t>
            </a:r>
            <a:r>
              <a:rPr lang="en-US" dirty="0" err="1" smtClean="0"/>
              <a:t>usare</a:t>
            </a:r>
            <a:r>
              <a:rPr lang="en-US" dirty="0" smtClean="0"/>
              <a:t> </a:t>
            </a:r>
            <a:r>
              <a:rPr lang="en-US" dirty="0" err="1" smtClean="0"/>
              <a:t>javascript</a:t>
            </a:r>
            <a:r>
              <a:rPr lang="en-US" dirty="0" smtClean="0"/>
              <a:t> a </a:t>
            </a:r>
            <a:r>
              <a:rPr lang="en-US" dirty="0" err="1" smtClean="0"/>
              <a:t>causa</a:t>
            </a:r>
            <a:r>
              <a:rPr lang="en-US" dirty="0" smtClean="0"/>
              <a:t> </a:t>
            </a:r>
            <a:r>
              <a:rPr lang="en-US" dirty="0" err="1" smtClean="0"/>
              <a:t>degli</a:t>
            </a:r>
            <a:r>
              <a:rPr lang="en-US" dirty="0" smtClean="0"/>
              <a:t> ID </a:t>
            </a:r>
            <a:r>
              <a:rPr lang="en-US" dirty="0" err="1" smtClean="0"/>
              <a:t>autogenerati</a:t>
            </a:r>
            <a:endParaRPr lang="en-US" dirty="0" smtClean="0"/>
          </a:p>
          <a:p>
            <a:r>
              <a:rPr lang="en-US" dirty="0" err="1" smtClean="0"/>
              <a:t>ViewState</a:t>
            </a:r>
            <a:r>
              <a:rPr lang="en-US" dirty="0" smtClean="0"/>
              <a:t> – 50% (o </a:t>
            </a:r>
            <a:r>
              <a:rPr lang="en-US" dirty="0" err="1" smtClean="0"/>
              <a:t>più</a:t>
            </a:r>
            <a:r>
              <a:rPr lang="en-US" dirty="0" smtClean="0"/>
              <a:t>) </a:t>
            </a:r>
            <a:r>
              <a:rPr lang="en-US" dirty="0" err="1" smtClean="0"/>
              <a:t>della</a:t>
            </a:r>
            <a:r>
              <a:rPr lang="en-US" dirty="0" smtClean="0"/>
              <a:t> </a:t>
            </a:r>
            <a:r>
              <a:rPr lang="en-US" dirty="0" err="1" smtClean="0"/>
              <a:t>pagina</a:t>
            </a:r>
            <a:r>
              <a:rPr lang="en-US" dirty="0" smtClean="0"/>
              <a:t> è </a:t>
            </a:r>
            <a:r>
              <a:rPr lang="en-US" dirty="0" err="1" smtClean="0"/>
              <a:t>viewstate</a:t>
            </a:r>
            <a:endParaRPr lang="en-US" dirty="0" smtClean="0"/>
          </a:p>
          <a:p>
            <a:pPr lvl="1"/>
            <a:r>
              <a:rPr lang="en-US" dirty="0" smtClean="0"/>
              <a:t>Non </a:t>
            </a:r>
            <a:r>
              <a:rPr lang="en-US" dirty="0" err="1" smtClean="0"/>
              <a:t>sempre</a:t>
            </a:r>
            <a:r>
              <a:rPr lang="en-US" dirty="0" smtClean="0"/>
              <a:t> è </a:t>
            </a:r>
            <a:r>
              <a:rPr lang="en-US" dirty="0" err="1" smtClean="0"/>
              <a:t>necessario</a:t>
            </a:r>
            <a:r>
              <a:rPr lang="en-US" dirty="0" smtClean="0"/>
              <a:t> </a:t>
            </a:r>
            <a:r>
              <a:rPr lang="en-US" dirty="0" err="1" smtClean="0"/>
              <a:t>salvare</a:t>
            </a:r>
            <a:r>
              <a:rPr lang="en-US" dirty="0" smtClean="0"/>
              <a:t> </a:t>
            </a:r>
            <a:r>
              <a:rPr lang="en-US" dirty="0" err="1" smtClean="0"/>
              <a:t>il</a:t>
            </a:r>
            <a:r>
              <a:rPr lang="en-US" dirty="0" smtClean="0"/>
              <a:t> </a:t>
            </a:r>
            <a:r>
              <a:rPr lang="en-US" dirty="0" err="1" smtClean="0"/>
              <a:t>viewstate</a:t>
            </a:r>
            <a:r>
              <a:rPr lang="en-US" dirty="0" smtClean="0"/>
              <a:t> </a:t>
            </a:r>
            <a:r>
              <a:rPr lang="en-US" dirty="0" err="1" smtClean="0"/>
              <a:t>di</a:t>
            </a:r>
            <a:r>
              <a:rPr lang="en-US" dirty="0" smtClean="0"/>
              <a:t> </a:t>
            </a:r>
            <a:r>
              <a:rPr lang="en-US" dirty="0" err="1" smtClean="0"/>
              <a:t>tutti</a:t>
            </a:r>
            <a:r>
              <a:rPr lang="en-US" dirty="0" smtClean="0"/>
              <a:t> </a:t>
            </a:r>
            <a:r>
              <a:rPr lang="en-US" dirty="0" err="1" smtClean="0"/>
              <a:t>i</a:t>
            </a:r>
            <a:r>
              <a:rPr lang="en-US" dirty="0" smtClean="0"/>
              <a:t> </a:t>
            </a:r>
            <a:r>
              <a:rPr lang="en-US" dirty="0" err="1" smtClean="0"/>
              <a:t>controlli</a:t>
            </a:r>
            <a:r>
              <a:rPr lang="en-US" dirty="0" smtClean="0"/>
              <a:t>.</a:t>
            </a:r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D25C731-42E9-4FBD-9345-144BA542F947}" type="slidenum">
              <a:rPr lang="en-US" smtClean="0"/>
              <a:pPr/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1200" kern="1200" dirty="0" smtClean="0">
                <a:solidFill>
                  <a:srgbClr val="5B5B5B"/>
                </a:solidFill>
                <a:latin typeface="Arial" pitchFamily="34" charset="0"/>
                <a:ea typeface="+mn-ea"/>
                <a:cs typeface="+mn-cs"/>
              </a:rPr>
              <a:t>Ma </a:t>
            </a:r>
            <a:r>
              <a:rPr lang="en-US" sz="1200" kern="1200" dirty="0" err="1" smtClean="0">
                <a:solidFill>
                  <a:srgbClr val="5B5B5B"/>
                </a:solidFill>
                <a:latin typeface="Arial" pitchFamily="34" charset="0"/>
                <a:ea typeface="+mn-ea"/>
                <a:cs typeface="+mn-cs"/>
              </a:rPr>
              <a:t>tutto</a:t>
            </a:r>
            <a:r>
              <a:rPr lang="en-US" sz="1200" kern="1200" dirty="0" smtClean="0">
                <a:solidFill>
                  <a:srgbClr val="5B5B5B"/>
                </a:solidFill>
                <a:latin typeface="Arial" pitchFamily="34" charset="0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rgbClr val="5B5B5B"/>
                </a:solidFill>
                <a:latin typeface="Arial" pitchFamily="34" charset="0"/>
                <a:ea typeface="+mn-ea"/>
                <a:cs typeface="+mn-cs"/>
              </a:rPr>
              <a:t>ciò</a:t>
            </a:r>
            <a:r>
              <a:rPr lang="en-US" sz="1200" kern="1200" dirty="0" smtClean="0">
                <a:solidFill>
                  <a:srgbClr val="5B5B5B"/>
                </a:solidFill>
                <a:latin typeface="Arial" pitchFamily="34" charset="0"/>
                <a:ea typeface="+mn-ea"/>
                <a:cs typeface="+mn-cs"/>
              </a:rPr>
              <a:t> non è “</a:t>
            </a:r>
            <a:r>
              <a:rPr lang="en-US" sz="1200" i="1" kern="1200" dirty="0" smtClean="0">
                <a:solidFill>
                  <a:srgbClr val="5B5B5B"/>
                </a:solidFill>
                <a:latin typeface="Arial" pitchFamily="34" charset="0"/>
                <a:ea typeface="+mn-ea"/>
                <a:cs typeface="+mn-cs"/>
              </a:rPr>
              <a:t>out-of-the-box</a:t>
            </a:r>
            <a:r>
              <a:rPr lang="en-US" sz="1200" kern="1200" dirty="0" smtClean="0">
                <a:solidFill>
                  <a:srgbClr val="5B5B5B"/>
                </a:solidFill>
                <a:latin typeface="Arial" pitchFamily="34" charset="0"/>
                <a:ea typeface="+mn-ea"/>
                <a:cs typeface="+mn-cs"/>
              </a:rPr>
              <a:t>”: l’80% </a:t>
            </a:r>
            <a:r>
              <a:rPr lang="en-US" sz="1200" kern="1200" dirty="0" err="1" smtClean="0">
                <a:solidFill>
                  <a:srgbClr val="5B5B5B"/>
                </a:solidFill>
                <a:latin typeface="Arial" pitchFamily="34" charset="0"/>
                <a:ea typeface="+mn-ea"/>
                <a:cs typeface="+mn-cs"/>
              </a:rPr>
              <a:t>degli</a:t>
            </a:r>
            <a:r>
              <a:rPr lang="en-US" sz="1200" kern="1200" dirty="0" smtClean="0">
                <a:solidFill>
                  <a:srgbClr val="5B5B5B"/>
                </a:solidFill>
                <a:latin typeface="Arial" pitchFamily="34" charset="0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rgbClr val="5B5B5B"/>
                </a:solidFill>
                <a:latin typeface="Arial" pitchFamily="34" charset="0"/>
                <a:ea typeface="+mn-ea"/>
                <a:cs typeface="+mn-cs"/>
              </a:rPr>
              <a:t>sviluppatori</a:t>
            </a:r>
            <a:r>
              <a:rPr lang="en-US" sz="1200" kern="1200" dirty="0" smtClean="0">
                <a:solidFill>
                  <a:srgbClr val="5B5B5B"/>
                </a:solidFill>
                <a:latin typeface="Arial" pitchFamily="34" charset="0"/>
                <a:ea typeface="+mn-ea"/>
                <a:cs typeface="+mn-cs"/>
              </a:rPr>
              <a:t> continua ad </a:t>
            </a:r>
            <a:r>
              <a:rPr lang="en-US" sz="1200" kern="1200" dirty="0" err="1" smtClean="0">
                <a:solidFill>
                  <a:srgbClr val="5B5B5B"/>
                </a:solidFill>
                <a:latin typeface="Arial" pitchFamily="34" charset="0"/>
                <a:ea typeface="+mn-ea"/>
                <a:cs typeface="+mn-cs"/>
              </a:rPr>
              <a:t>utilizzare</a:t>
            </a:r>
            <a:r>
              <a:rPr lang="en-US" sz="1200" kern="1200" dirty="0" smtClean="0">
                <a:solidFill>
                  <a:srgbClr val="5B5B5B"/>
                </a:solidFill>
                <a:latin typeface="Arial" pitchFamily="34" charset="0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rgbClr val="5B5B5B"/>
                </a:solidFill>
                <a:latin typeface="Arial" pitchFamily="34" charset="0"/>
                <a:ea typeface="+mn-ea"/>
                <a:cs typeface="+mn-cs"/>
              </a:rPr>
              <a:t>l’approccio</a:t>
            </a:r>
            <a:r>
              <a:rPr lang="en-US" sz="1200" kern="1200" dirty="0" smtClean="0">
                <a:solidFill>
                  <a:srgbClr val="5B5B5B"/>
                </a:solidFill>
                <a:latin typeface="Arial" pitchFamily="34" charset="0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rgbClr val="5B5B5B"/>
                </a:solidFill>
                <a:latin typeface="Arial" pitchFamily="34" charset="0"/>
                <a:ea typeface="+mn-ea"/>
                <a:cs typeface="+mn-cs"/>
              </a:rPr>
              <a:t>di</a:t>
            </a:r>
            <a:r>
              <a:rPr lang="en-US" sz="1200" kern="1200" dirty="0" smtClean="0">
                <a:solidFill>
                  <a:srgbClr val="5B5B5B"/>
                </a:solidFill>
                <a:latin typeface="Arial" pitchFamily="34" charset="0"/>
                <a:ea typeface="+mn-ea"/>
                <a:cs typeface="+mn-cs"/>
              </a:rPr>
              <a:t> default.</a:t>
            </a:r>
            <a:endParaRPr lang="en-US" sz="1200" dirty="0" smtClean="0"/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D25C731-42E9-4FBD-9345-144BA542F947}" type="slidenum">
              <a:rPr lang="en-US" smtClean="0"/>
              <a:pPr/>
              <a:t>14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>
              <a:buFont typeface="Arial" pitchFamily="34" charset="0"/>
              <a:buChar char="•"/>
            </a:pPr>
            <a:r>
              <a:rPr lang="en-US" dirty="0" err="1" smtClean="0"/>
              <a:t>Implementa</a:t>
            </a:r>
            <a:r>
              <a:rPr lang="en-US" dirty="0" smtClean="0"/>
              <a:t> </a:t>
            </a:r>
            <a:r>
              <a:rPr lang="en-US" dirty="0" err="1" smtClean="0"/>
              <a:t>il</a:t>
            </a:r>
            <a:r>
              <a:rPr lang="en-US" dirty="0" smtClean="0"/>
              <a:t> pattern Model-View-Controller</a:t>
            </a:r>
          </a:p>
          <a:p>
            <a:pPr>
              <a:buFont typeface="Arial" pitchFamily="34" charset="0"/>
              <a:buChar char="•"/>
            </a:pPr>
            <a:r>
              <a:rPr lang="en-US" dirty="0" err="1" smtClean="0"/>
              <a:t>Sviluppato</a:t>
            </a:r>
            <a:r>
              <a:rPr lang="en-US" dirty="0" smtClean="0"/>
              <a:t> per </a:t>
            </a:r>
            <a:r>
              <a:rPr lang="en-US" dirty="0" err="1" smtClean="0"/>
              <a:t>essere</a:t>
            </a:r>
            <a:r>
              <a:rPr lang="en-US" dirty="0" smtClean="0"/>
              <a:t> </a:t>
            </a:r>
            <a:r>
              <a:rPr lang="en-US" dirty="0" err="1" smtClean="0"/>
              <a:t>testabile</a:t>
            </a:r>
            <a:r>
              <a:rPr lang="en-US" dirty="0" smtClean="0"/>
              <a:t> </a:t>
            </a:r>
            <a:r>
              <a:rPr lang="en-US" sz="1000" dirty="0" smtClean="0"/>
              <a:t>(</a:t>
            </a:r>
            <a:r>
              <a:rPr lang="en-US" sz="1000" dirty="0" err="1" smtClean="0"/>
              <a:t>tutti</a:t>
            </a:r>
            <a:r>
              <a:rPr lang="en-US" sz="1000" dirty="0" smtClean="0"/>
              <a:t> </a:t>
            </a:r>
            <a:r>
              <a:rPr lang="en-US" sz="1000" dirty="0" err="1" smtClean="0"/>
              <a:t>gli</a:t>
            </a:r>
            <a:r>
              <a:rPr lang="en-US" sz="1000" dirty="0" smtClean="0"/>
              <a:t> </a:t>
            </a:r>
            <a:r>
              <a:rPr lang="en-US" sz="1000" dirty="0" err="1" smtClean="0"/>
              <a:t>oggetti</a:t>
            </a:r>
            <a:r>
              <a:rPr lang="en-US" sz="1000" dirty="0" smtClean="0"/>
              <a:t> Http </a:t>
            </a:r>
            <a:r>
              <a:rPr lang="en-US" sz="1000" dirty="0" err="1" smtClean="0"/>
              <a:t>sono</a:t>
            </a:r>
            <a:r>
              <a:rPr lang="en-US" sz="1000" dirty="0" smtClean="0"/>
              <a:t> </a:t>
            </a:r>
            <a:r>
              <a:rPr lang="en-US" sz="1000" dirty="0" err="1" smtClean="0"/>
              <a:t>visti</a:t>
            </a:r>
            <a:r>
              <a:rPr lang="en-US" sz="1000" dirty="0" smtClean="0"/>
              <a:t> </a:t>
            </a:r>
            <a:r>
              <a:rPr lang="en-US" sz="1000" dirty="0" err="1" smtClean="0"/>
              <a:t>tramite</a:t>
            </a:r>
            <a:r>
              <a:rPr lang="en-US" sz="1000" dirty="0" smtClean="0"/>
              <a:t> </a:t>
            </a:r>
            <a:r>
              <a:rPr lang="en-US" sz="1000" dirty="0" err="1" smtClean="0"/>
              <a:t>delle</a:t>
            </a:r>
            <a:r>
              <a:rPr lang="en-US" sz="1000" dirty="0" smtClean="0"/>
              <a:t> </a:t>
            </a:r>
            <a:r>
              <a:rPr lang="en-US" sz="1000" dirty="0" err="1" smtClean="0"/>
              <a:t>interfacce</a:t>
            </a:r>
            <a:r>
              <a:rPr lang="en-US" sz="1000" dirty="0" smtClean="0"/>
              <a:t>, </a:t>
            </a:r>
            <a:r>
              <a:rPr lang="en-US" sz="1000" dirty="0" err="1" smtClean="0"/>
              <a:t>es</a:t>
            </a:r>
            <a:r>
              <a:rPr lang="en-US" sz="1000" dirty="0" smtClean="0"/>
              <a:t> </a:t>
            </a:r>
            <a:r>
              <a:rPr lang="en-US" sz="1000" dirty="0" err="1" smtClean="0"/>
              <a:t>IHttpRequest</a:t>
            </a:r>
            <a:r>
              <a:rPr lang="en-US" sz="1000" dirty="0" smtClean="0"/>
              <a:t>) </a:t>
            </a:r>
          </a:p>
          <a:p>
            <a:pPr>
              <a:buFont typeface="Arial" pitchFamily="34" charset="0"/>
              <a:buChar char="•"/>
            </a:pPr>
            <a:r>
              <a:rPr lang="en-US" dirty="0" err="1" smtClean="0"/>
              <a:t>Estendibile</a:t>
            </a:r>
            <a:r>
              <a:rPr lang="en-US" dirty="0" smtClean="0"/>
              <a:t>: </a:t>
            </a:r>
            <a:r>
              <a:rPr lang="en-US" dirty="0" err="1" smtClean="0"/>
              <a:t>ogni</a:t>
            </a:r>
            <a:r>
              <a:rPr lang="en-US" dirty="0" smtClean="0"/>
              <a:t> </a:t>
            </a:r>
            <a:r>
              <a:rPr lang="en-US" dirty="0" err="1" smtClean="0"/>
              <a:t>componente</a:t>
            </a:r>
            <a:r>
              <a:rPr lang="en-US" dirty="0" smtClean="0"/>
              <a:t> </a:t>
            </a:r>
            <a:r>
              <a:rPr lang="en-US" dirty="0" err="1" smtClean="0"/>
              <a:t>può</a:t>
            </a:r>
            <a:r>
              <a:rPr lang="en-US" dirty="0" smtClean="0"/>
              <a:t> </a:t>
            </a:r>
            <a:r>
              <a:rPr lang="en-US" dirty="0" err="1" smtClean="0"/>
              <a:t>essere</a:t>
            </a:r>
            <a:r>
              <a:rPr lang="en-US" dirty="0" smtClean="0"/>
              <a:t> </a:t>
            </a:r>
            <a:r>
              <a:rPr lang="en-US" dirty="0" err="1" smtClean="0"/>
              <a:t>rimpiazzato</a:t>
            </a:r>
            <a:r>
              <a:rPr lang="en-US" dirty="0" smtClean="0"/>
              <a:t> </a:t>
            </a:r>
            <a:r>
              <a:rPr lang="en-US" dirty="0" err="1" smtClean="0"/>
              <a:t>da</a:t>
            </a:r>
            <a:r>
              <a:rPr lang="en-US" dirty="0" smtClean="0"/>
              <a:t> </a:t>
            </a:r>
            <a:r>
              <a:rPr lang="en-US" dirty="0" err="1" smtClean="0"/>
              <a:t>implementazioni</a:t>
            </a:r>
            <a:r>
              <a:rPr lang="en-US" dirty="0" smtClean="0"/>
              <a:t> custom</a:t>
            </a:r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URL mapping engine: </a:t>
            </a:r>
            <a:r>
              <a:rPr lang="en-US" dirty="0" err="1" smtClean="0"/>
              <a:t>permette</a:t>
            </a:r>
            <a:r>
              <a:rPr lang="en-US" dirty="0" smtClean="0"/>
              <a:t> URL SEO-friendly, </a:t>
            </a:r>
            <a:r>
              <a:rPr lang="en-US" dirty="0" err="1" smtClean="0"/>
              <a:t>RESTful</a:t>
            </a:r>
            <a:r>
              <a:rPr lang="en-US" dirty="0" smtClean="0"/>
              <a:t> e “</a:t>
            </a:r>
            <a:r>
              <a:rPr lang="en-US" i="1" dirty="0" err="1" smtClean="0"/>
              <a:t>hackable</a:t>
            </a:r>
            <a:r>
              <a:rPr lang="en-US" dirty="0" smtClean="0"/>
              <a:t>” </a:t>
            </a:r>
            <a:r>
              <a:rPr lang="en-US" sz="1000" dirty="0" smtClean="0"/>
              <a:t>(Products/Category/4 </a:t>
            </a:r>
            <a:r>
              <a:rPr lang="en-US" sz="1000" dirty="0" err="1" smtClean="0"/>
              <a:t>invece</a:t>
            </a:r>
            <a:r>
              <a:rPr lang="en-US" sz="1000" dirty="0" smtClean="0"/>
              <a:t> </a:t>
            </a:r>
            <a:r>
              <a:rPr lang="en-US" sz="1000" dirty="0" err="1" smtClean="0"/>
              <a:t>che</a:t>
            </a:r>
            <a:r>
              <a:rPr lang="en-US" sz="1000" dirty="0" smtClean="0"/>
              <a:t> </a:t>
            </a:r>
            <a:r>
              <a:rPr lang="en-US" sz="1000" dirty="0" err="1" smtClean="0"/>
              <a:t>productscategory.aspx?id</a:t>
            </a:r>
            <a:r>
              <a:rPr lang="en-US" sz="1000" dirty="0" smtClean="0"/>
              <a:t>=4)</a:t>
            </a:r>
          </a:p>
          <a:p>
            <a:pPr>
              <a:buFont typeface="Arial" pitchFamily="34" charset="0"/>
              <a:buChar char="•"/>
            </a:pPr>
            <a:r>
              <a:rPr lang="en-US" dirty="0" err="1" smtClean="0"/>
              <a:t>Utilizza</a:t>
            </a:r>
            <a:r>
              <a:rPr lang="en-US" dirty="0" smtClean="0"/>
              <a:t> </a:t>
            </a:r>
            <a:r>
              <a:rPr lang="en-US" dirty="0" err="1" smtClean="0"/>
              <a:t>il</a:t>
            </a:r>
            <a:r>
              <a:rPr lang="en-US" dirty="0" smtClean="0"/>
              <a:t> </a:t>
            </a:r>
            <a:r>
              <a:rPr lang="en-US" dirty="0" err="1" smtClean="0"/>
              <a:t>modello</a:t>
            </a:r>
            <a:r>
              <a:rPr lang="en-US" dirty="0" smtClean="0"/>
              <a:t> </a:t>
            </a:r>
            <a:r>
              <a:rPr lang="en-US" dirty="0" err="1" smtClean="0"/>
              <a:t>webform</a:t>
            </a:r>
            <a:r>
              <a:rPr lang="en-US" dirty="0" smtClean="0"/>
              <a:t> per </a:t>
            </a:r>
            <a:r>
              <a:rPr lang="en-US" dirty="0" err="1" smtClean="0"/>
              <a:t>quel</a:t>
            </a:r>
            <a:r>
              <a:rPr lang="en-US" dirty="0" smtClean="0"/>
              <a:t> </a:t>
            </a:r>
            <a:r>
              <a:rPr lang="en-US" dirty="0" err="1" smtClean="0"/>
              <a:t>che</a:t>
            </a:r>
            <a:r>
              <a:rPr lang="en-US" dirty="0" smtClean="0"/>
              <a:t> </a:t>
            </a:r>
            <a:r>
              <a:rPr lang="en-US" dirty="0" err="1" smtClean="0"/>
              <a:t>riguarda</a:t>
            </a:r>
            <a:r>
              <a:rPr lang="en-US" dirty="0" smtClean="0"/>
              <a:t> </a:t>
            </a:r>
            <a:r>
              <a:rPr lang="en-US" dirty="0" err="1" smtClean="0"/>
              <a:t>il</a:t>
            </a:r>
            <a:r>
              <a:rPr lang="en-US" dirty="0" smtClean="0"/>
              <a:t> </a:t>
            </a:r>
            <a:r>
              <a:rPr lang="en-US" b="1" dirty="0" smtClean="0"/>
              <a:t>rendering</a:t>
            </a:r>
            <a:r>
              <a:rPr lang="en-US" dirty="0" smtClean="0"/>
              <a:t>, ma </a:t>
            </a:r>
            <a:r>
              <a:rPr lang="en-US" b="1" dirty="0" smtClean="0"/>
              <a:t>non</a:t>
            </a:r>
            <a:r>
              <a:rPr lang="en-US" dirty="0" smtClean="0"/>
              <a:t> per </a:t>
            </a:r>
            <a:r>
              <a:rPr lang="en-US" dirty="0" err="1" smtClean="0"/>
              <a:t>il</a:t>
            </a:r>
            <a:r>
              <a:rPr lang="en-US" dirty="0" smtClean="0"/>
              <a:t> </a:t>
            </a:r>
            <a:r>
              <a:rPr lang="en-US" b="1" dirty="0" err="1" smtClean="0"/>
              <a:t>postback</a:t>
            </a:r>
            <a:endParaRPr lang="en-US" b="1" dirty="0" smtClean="0"/>
          </a:p>
          <a:p>
            <a:pPr>
              <a:buFont typeface="Arial" pitchFamily="34" charset="0"/>
              <a:buChar char="•"/>
            </a:pPr>
            <a:r>
              <a:rPr lang="en-US" dirty="0" err="1" smtClean="0"/>
              <a:t>Supporta</a:t>
            </a:r>
            <a:r>
              <a:rPr lang="en-US" dirty="0" smtClean="0"/>
              <a:t> </a:t>
            </a:r>
            <a:r>
              <a:rPr lang="en-US" dirty="0" err="1" smtClean="0"/>
              <a:t>tutte</a:t>
            </a:r>
            <a:r>
              <a:rPr lang="en-US" dirty="0" smtClean="0"/>
              <a:t> le </a:t>
            </a:r>
            <a:r>
              <a:rPr lang="en-US" dirty="0" err="1" smtClean="0"/>
              <a:t>funzionalità</a:t>
            </a:r>
            <a:r>
              <a:rPr lang="en-US" dirty="0" smtClean="0"/>
              <a:t> pre-</a:t>
            </a:r>
            <a:r>
              <a:rPr lang="en-US" dirty="0" err="1" smtClean="0"/>
              <a:t>esistenti</a:t>
            </a:r>
            <a:r>
              <a:rPr lang="en-US" dirty="0" smtClean="0"/>
              <a:t>: </a:t>
            </a:r>
            <a:r>
              <a:rPr lang="en-US" dirty="0" err="1" smtClean="0"/>
              <a:t>autenticazione</a:t>
            </a:r>
            <a:r>
              <a:rPr lang="en-US" dirty="0" smtClean="0"/>
              <a:t>, </a:t>
            </a:r>
            <a:r>
              <a:rPr lang="en-US" dirty="0" err="1" smtClean="0"/>
              <a:t>autorizzazione</a:t>
            </a:r>
            <a:r>
              <a:rPr lang="en-US" dirty="0" smtClean="0"/>
              <a:t>, caching, session, providers, </a:t>
            </a:r>
            <a:r>
              <a:rPr lang="en-US" dirty="0" err="1" smtClean="0"/>
              <a:t>ecc</a:t>
            </a:r>
            <a:r>
              <a:rPr lang="en-US" dirty="0" smtClean="0"/>
              <a:t>…</a:t>
            </a:r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D25C731-42E9-4FBD-9345-144BA542F947}" type="slidenum">
              <a:rPr lang="en-US" smtClean="0"/>
              <a:pPr/>
              <a:t>18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D25C731-42E9-4FBD-9345-144BA542F947}" type="slidenum">
              <a:rPr lang="en-US" smtClean="0"/>
              <a:pPr/>
              <a:t>23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438400" y="2846295"/>
            <a:ext cx="6019800" cy="954107"/>
          </a:xfrm>
        </p:spPr>
        <p:txBody>
          <a:bodyPr/>
          <a:lstStyle>
            <a:lvl1pPr>
              <a:defRPr sz="2800" baseline="0">
                <a:solidFill>
                  <a:srgbClr val="00B050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532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428860" y="3357562"/>
            <a:ext cx="6019800" cy="323165"/>
          </a:xfrm>
        </p:spPr>
        <p:txBody>
          <a:bodyPr/>
          <a:lstStyle>
            <a:lvl1pPr marL="0" indent="0">
              <a:buFont typeface="Arial" pitchFamily="34" charset="0"/>
              <a:buNone/>
              <a:defRPr sz="1500"/>
            </a:lvl1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ontent Slide without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990600"/>
            <a:ext cx="4038600" cy="21399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990600"/>
            <a:ext cx="4038600" cy="21399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lte Only withou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without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ransition Bac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846295"/>
            <a:ext cx="7772400" cy="461665"/>
          </a:xfrm>
        </p:spPr>
        <p:txBody>
          <a:bodyPr/>
          <a:lstStyle>
            <a:lvl1pPr>
              <a:defRPr sz="2400">
                <a:solidFill>
                  <a:srgbClr val="00B050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532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294530"/>
            <a:ext cx="7772400" cy="323165"/>
          </a:xfrm>
        </p:spPr>
        <p:txBody>
          <a:bodyPr/>
          <a:lstStyle>
            <a:lvl1pPr marL="0" indent="0">
              <a:buFont typeface="Arial" pitchFamily="34" charset="0"/>
              <a:buNone/>
              <a:defRPr sz="1500"/>
            </a:lvl1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gray"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28600"/>
            <a:ext cx="82296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 dirty="0" smtClean="0"/>
              <a:t>Click to edit Master title style</a:t>
            </a:r>
          </a:p>
        </p:txBody>
      </p:sp>
      <p:sp>
        <p:nvSpPr>
          <p:cNvPr id="522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990600"/>
            <a:ext cx="8229600" cy="17173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60" r:id="rId3"/>
    <p:sldLayoutId id="2147483654" r:id="rId4"/>
    <p:sldLayoutId id="2147483656" r:id="rId5"/>
    <p:sldLayoutId id="2147483661" r:id="rId6"/>
    <p:sldLayoutId id="2147483657" r:id="rId7"/>
    <p:sldLayoutId id="2147483662" r:id="rId8"/>
    <p:sldLayoutId id="2147483659" r:id="rId9"/>
  </p:sldLayoutIdLst>
  <p:timing>
    <p:tnLst>
      <p:par>
        <p:cTn id="1" dur="indefinite" restart="never" nodeType="tmRoot"/>
      </p:par>
    </p:tnLst>
  </p:timing>
  <p:hf hdr="0" ft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2800" baseline="0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800">
          <a:solidFill>
            <a:srgbClr val="5B5B5B"/>
          </a:solidFill>
          <a:latin typeface="Arial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800">
          <a:solidFill>
            <a:srgbClr val="5B5B5B"/>
          </a:solidFill>
          <a:latin typeface="Arial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800">
          <a:solidFill>
            <a:srgbClr val="5B5B5B"/>
          </a:solidFill>
          <a:latin typeface="Arial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800">
          <a:solidFill>
            <a:srgbClr val="5B5B5B"/>
          </a:solidFill>
          <a:latin typeface="Arial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800">
          <a:solidFill>
            <a:srgbClr val="5B5B5B"/>
          </a:solidFill>
          <a:latin typeface="Arial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800">
          <a:solidFill>
            <a:srgbClr val="5B5B5B"/>
          </a:solidFill>
          <a:latin typeface="Arial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800">
          <a:solidFill>
            <a:srgbClr val="5B5B5B"/>
          </a:solidFill>
          <a:latin typeface="Arial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800">
          <a:solidFill>
            <a:srgbClr val="5B5B5B"/>
          </a:solidFill>
          <a:latin typeface="Arial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SzPct val="65000"/>
        <a:buFont typeface="Arial" pitchFamily="34" charset="0"/>
        <a:buChar char="►"/>
        <a:defRPr sz="2400" baseline="0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000" baseline="0">
          <a:solidFill>
            <a:schemeClr val="bg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–"/>
        <a:defRPr baseline="0">
          <a:solidFill>
            <a:schemeClr val="bg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1600" baseline="0">
          <a:solidFill>
            <a:schemeClr val="bg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–"/>
        <a:defRPr sz="1400" baseline="0">
          <a:solidFill>
            <a:schemeClr val="bg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–"/>
        <a:defRPr sz="1400">
          <a:solidFill>
            <a:srgbClr val="5B5B5B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–"/>
        <a:defRPr sz="1400">
          <a:solidFill>
            <a:srgbClr val="5B5B5B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–"/>
        <a:defRPr sz="1400">
          <a:solidFill>
            <a:srgbClr val="5B5B5B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–"/>
        <a:defRPr sz="1400">
          <a:solidFill>
            <a:srgbClr val="5B5B5B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codeclimber.net.nz/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hyperlink" Target="http://www.codeplex.com/MVCContrib" TargetMode="Externa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hyperlink" Target="http://haacked.com/" TargetMode="External"/><Relationship Id="rId3" Type="http://schemas.openxmlformats.org/officeDocument/2006/relationships/hyperlink" Target="http://www.codeplex.com/aspnet" TargetMode="External"/><Relationship Id="rId7" Type="http://schemas.openxmlformats.org/officeDocument/2006/relationships/hyperlink" Target="http://www.hanselman.com/blog/" TargetMode="External"/><Relationship Id="rId2" Type="http://schemas.openxmlformats.org/officeDocument/2006/relationships/hyperlink" Target="http://asp.net/mvc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eblogs.asp.net/scottgu/default.aspx" TargetMode="External"/><Relationship Id="rId5" Type="http://schemas.openxmlformats.org/officeDocument/2006/relationships/hyperlink" Target="http://polymorphicpodcast.com/shows/mvcresources/" TargetMode="External"/><Relationship Id="rId4" Type="http://schemas.openxmlformats.org/officeDocument/2006/relationships/hyperlink" Target="http://del.icio.us/tag/aspnetmvc" TargetMode="Externa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hyperlink" Target="http://www.railsenvy.com/assets/2008/6/3/mvc_song.mp3" TargetMode="External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hyperlink" Target="http://codeclimber.net.nz/" TargetMode="External"/><Relationship Id="rId7" Type="http://schemas.openxmlformats.org/officeDocument/2006/relationships/image" Target="../media/image2.png"/><Relationship Id="rId2" Type="http://schemas.openxmlformats.org/officeDocument/2006/relationships/hyperlink" Target="mailto:simone_ch@hotmail.com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.png"/><Relationship Id="rId5" Type="http://schemas.openxmlformats.org/officeDocument/2006/relationships/hyperlink" Target="http://twitter.com/simonech" TargetMode="External"/><Relationship Id="rId4" Type="http://schemas.openxmlformats.org/officeDocument/2006/relationships/hyperlink" Target="http://blogs.ugidotnet.org/piyo/" TargetMode="Externa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4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571472" y="285728"/>
            <a:ext cx="1785950" cy="25400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438400" y="2846295"/>
            <a:ext cx="6019800" cy="523220"/>
          </a:xfrm>
        </p:spPr>
        <p:txBody>
          <a:bodyPr/>
          <a:lstStyle/>
          <a:p>
            <a:r>
              <a:rPr lang="en-US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ASP.NET MVC Framework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00298" y="3500438"/>
            <a:ext cx="6019800" cy="32316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Text Box 6"/>
          <p:cNvSpPr txBox="1">
            <a:spLocks noChangeArrowheads="1"/>
          </p:cNvSpPr>
          <p:nvPr/>
        </p:nvSpPr>
        <p:spPr bwMode="auto">
          <a:xfrm>
            <a:off x="5500694" y="4083056"/>
            <a:ext cx="2971800" cy="6924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sz="1500" dirty="0" smtClean="0">
                <a:solidFill>
                  <a:schemeClr val="accent3"/>
                </a:solidFill>
                <a:latin typeface="+mn-lt"/>
              </a:rPr>
              <a:t>Simone Chiaretta</a:t>
            </a:r>
            <a:br>
              <a:rPr lang="en-US" sz="1500" dirty="0" smtClean="0">
                <a:solidFill>
                  <a:schemeClr val="accent3"/>
                </a:solidFill>
                <a:latin typeface="+mn-lt"/>
              </a:rPr>
            </a:br>
            <a:r>
              <a:rPr lang="en-US" sz="1200" dirty="0" smtClean="0">
                <a:solidFill>
                  <a:schemeClr val="accent3"/>
                </a:solidFill>
                <a:latin typeface="+mn-lt"/>
              </a:rPr>
              <a:t>Solution Developer, Avanade</a:t>
            </a:r>
          </a:p>
          <a:p>
            <a:r>
              <a:rPr lang="en-US" sz="1200" dirty="0" smtClean="0">
                <a:solidFill>
                  <a:schemeClr val="accent3"/>
                </a:solidFill>
                <a:latin typeface="+mn-lt"/>
                <a:hlinkClick r:id="rId3"/>
              </a:rPr>
              <a:t>http://codeclimber.net.nz</a:t>
            </a:r>
            <a:r>
              <a:rPr lang="en-US" sz="1200" dirty="0">
                <a:solidFill>
                  <a:schemeClr val="accent3"/>
                </a:solidFill>
                <a:latin typeface="+mn-lt"/>
              </a:rPr>
              <a:t> </a:t>
            </a:r>
            <a:endParaRPr lang="en-US" sz="1200" dirty="0" smtClean="0">
              <a:solidFill>
                <a:schemeClr val="accent3"/>
              </a:solidFill>
              <a:latin typeface="+mn-lt"/>
            </a:endParaRPr>
          </a:p>
        </p:txBody>
      </p:sp>
      <p:sp>
        <p:nvSpPr>
          <p:cNvPr id="7" name="Text Box 7"/>
          <p:cNvSpPr txBox="1">
            <a:spLocks noChangeArrowheads="1"/>
          </p:cNvSpPr>
          <p:nvPr/>
        </p:nvSpPr>
        <p:spPr bwMode="auto">
          <a:xfrm>
            <a:off x="5500694" y="4868874"/>
            <a:ext cx="274320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1200" dirty="0" smtClean="0">
                <a:solidFill>
                  <a:schemeClr val="accent3"/>
                </a:solidFill>
                <a:latin typeface="+mn-lt"/>
              </a:rPr>
              <a:t>24 </a:t>
            </a:r>
            <a:r>
              <a:rPr lang="en-US" sz="1200" dirty="0" err="1" smtClean="0">
                <a:solidFill>
                  <a:schemeClr val="accent3"/>
                </a:solidFill>
                <a:latin typeface="+mn-lt"/>
              </a:rPr>
              <a:t>Ottobre</a:t>
            </a:r>
            <a:r>
              <a:rPr lang="en-US" sz="1200" dirty="0" smtClean="0">
                <a:solidFill>
                  <a:schemeClr val="accent3"/>
                </a:solidFill>
                <a:latin typeface="+mn-lt"/>
              </a:rPr>
              <a:t> 2008</a:t>
            </a:r>
            <a:endParaRPr lang="en-US" sz="1200" dirty="0">
              <a:solidFill>
                <a:schemeClr val="accent3"/>
              </a:solidFill>
              <a:latin typeface="+mn-lt"/>
            </a:endParaRPr>
          </a:p>
        </p:txBody>
      </p:sp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8596" y="5786454"/>
            <a:ext cx="2118619" cy="857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Poi </a:t>
            </a:r>
            <a:r>
              <a:rPr lang="en-US" dirty="0" err="1" smtClean="0"/>
              <a:t>venne</a:t>
            </a:r>
            <a:r>
              <a:rPr lang="en-US" dirty="0" smtClean="0"/>
              <a:t> ASP.NET - </a:t>
            </a:r>
            <a:r>
              <a:rPr lang="en-US" dirty="0" err="1" smtClean="0"/>
              <a:t>Caratteristiche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90600"/>
            <a:ext cx="8229600" cy="1509706"/>
          </a:xfrm>
        </p:spPr>
        <p:txBody>
          <a:bodyPr/>
          <a:lstStyle/>
          <a:p>
            <a:r>
              <a:rPr lang="en-US" dirty="0" smtClean="0"/>
              <a:t>HTML e </a:t>
            </a:r>
            <a:r>
              <a:rPr lang="en-US" dirty="0" err="1" smtClean="0"/>
              <a:t>codice</a:t>
            </a:r>
            <a:r>
              <a:rPr lang="en-US" dirty="0" smtClean="0"/>
              <a:t> </a:t>
            </a:r>
            <a:r>
              <a:rPr lang="en-US" dirty="0" err="1" smtClean="0"/>
              <a:t>sono</a:t>
            </a:r>
            <a:r>
              <a:rPr lang="en-US" dirty="0" smtClean="0"/>
              <a:t> in due file </a:t>
            </a:r>
            <a:r>
              <a:rPr lang="en-US" dirty="0" err="1" smtClean="0"/>
              <a:t>distinti</a:t>
            </a:r>
            <a:r>
              <a:rPr lang="en-US" dirty="0" smtClean="0"/>
              <a:t> </a:t>
            </a:r>
            <a:r>
              <a:rPr lang="en-US" i="1" dirty="0" smtClean="0"/>
              <a:t>(code-behind)</a:t>
            </a:r>
            <a:r>
              <a:rPr lang="en-US" dirty="0" smtClean="0"/>
              <a:t>:</a:t>
            </a:r>
          </a:p>
          <a:p>
            <a:pPr lvl="1"/>
            <a:r>
              <a:rPr lang="en-US" dirty="0" smtClean="0"/>
              <a:t>.</a:t>
            </a:r>
            <a:r>
              <a:rPr lang="en-US" dirty="0" err="1" smtClean="0"/>
              <a:t>aspx</a:t>
            </a:r>
            <a:r>
              <a:rPr lang="en-US" dirty="0" smtClean="0"/>
              <a:t>: </a:t>
            </a:r>
            <a:r>
              <a:rPr lang="en-US" dirty="0" err="1" smtClean="0"/>
              <a:t>contiene</a:t>
            </a:r>
            <a:r>
              <a:rPr lang="en-US" dirty="0" smtClean="0"/>
              <a:t> HTML e </a:t>
            </a:r>
            <a:r>
              <a:rPr lang="en-US" dirty="0" err="1" smtClean="0"/>
              <a:t>webcontrols</a:t>
            </a:r>
            <a:endParaRPr lang="en-US" dirty="0" smtClean="0"/>
          </a:p>
          <a:p>
            <a:pPr lvl="1"/>
            <a:r>
              <a:rPr lang="en-US" dirty="0" smtClean="0"/>
              <a:t>.</a:t>
            </a:r>
            <a:r>
              <a:rPr lang="en-US" dirty="0" err="1" smtClean="0"/>
              <a:t>aspx.cs</a:t>
            </a:r>
            <a:r>
              <a:rPr lang="en-US" dirty="0" smtClean="0"/>
              <a:t>: </a:t>
            </a:r>
            <a:r>
              <a:rPr lang="en-US" dirty="0" err="1" smtClean="0"/>
              <a:t>contiene</a:t>
            </a:r>
            <a:r>
              <a:rPr lang="en-US" dirty="0" smtClean="0"/>
              <a:t> </a:t>
            </a:r>
            <a:r>
              <a:rPr lang="en-US" dirty="0" err="1" smtClean="0"/>
              <a:t>il</a:t>
            </a:r>
            <a:r>
              <a:rPr lang="en-US" dirty="0" smtClean="0"/>
              <a:t> </a:t>
            </a:r>
            <a:r>
              <a:rPr lang="en-US" dirty="0" err="1" smtClean="0"/>
              <a:t>codice</a:t>
            </a:r>
            <a:r>
              <a:rPr lang="en-US" dirty="0" smtClean="0"/>
              <a:t> per </a:t>
            </a:r>
            <a:r>
              <a:rPr lang="en-US" dirty="0" err="1" smtClean="0"/>
              <a:t>manipolare</a:t>
            </a:r>
            <a:r>
              <a:rPr lang="en-US" dirty="0" smtClean="0"/>
              <a:t> </a:t>
            </a:r>
            <a:r>
              <a:rPr lang="en-US" dirty="0" err="1" smtClean="0"/>
              <a:t>i</a:t>
            </a:r>
            <a:r>
              <a:rPr lang="en-US" dirty="0" smtClean="0"/>
              <a:t> </a:t>
            </a:r>
            <a:r>
              <a:rPr lang="en-US" dirty="0" err="1" smtClean="0"/>
              <a:t>webcontrols</a:t>
            </a: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0" y="6172200"/>
            <a:ext cx="2133600" cy="323850"/>
          </a:xfrm>
          <a:prstGeom prst="rect">
            <a:avLst/>
          </a:prstGeom>
        </p:spPr>
        <p:txBody>
          <a:bodyPr/>
          <a:lstStyle/>
          <a:p>
            <a:fld id="{B9EAB02C-EC2A-4E09-A324-1FFFBDB5DA2B}" type="slidenum">
              <a:rPr lang="en-US" smtClean="0"/>
              <a:pPr/>
              <a:t>9</a:t>
            </a:fld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571472" y="2868083"/>
            <a:ext cx="3929090" cy="3293209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it-IT" sz="1600" dirty="0" smtClean="0"/>
              <a:t>&lt;html </a:t>
            </a:r>
            <a:r>
              <a:rPr lang="it-IT" sz="1600" dirty="0" err="1" smtClean="0"/>
              <a:t>xmlns=</a:t>
            </a:r>
            <a:r>
              <a:rPr lang="it-IT" sz="1600" dirty="0" smtClean="0"/>
              <a:t>"http://www.w3.org/1999/</a:t>
            </a:r>
            <a:r>
              <a:rPr lang="it-IT" sz="1600" dirty="0" err="1" smtClean="0"/>
              <a:t>xhtml</a:t>
            </a:r>
            <a:r>
              <a:rPr lang="it-IT" sz="1600" dirty="0" smtClean="0"/>
              <a:t>" &gt;</a:t>
            </a:r>
          </a:p>
          <a:p>
            <a:r>
              <a:rPr lang="it-IT" sz="1600" dirty="0" smtClean="0"/>
              <a:t>&lt;head </a:t>
            </a:r>
            <a:r>
              <a:rPr lang="it-IT" sz="1600" dirty="0" err="1" smtClean="0"/>
              <a:t>runat=</a:t>
            </a:r>
            <a:r>
              <a:rPr lang="it-IT" sz="1600" dirty="0" smtClean="0"/>
              <a:t>"server“</a:t>
            </a:r>
          </a:p>
          <a:p>
            <a:r>
              <a:rPr lang="it-IT" sz="1600" dirty="0" smtClean="0"/>
              <a:t>&lt;</a:t>
            </a:r>
            <a:r>
              <a:rPr lang="it-IT" sz="1600" dirty="0" err="1" smtClean="0"/>
              <a:t>title</a:t>
            </a:r>
            <a:r>
              <a:rPr lang="it-IT" sz="1600" dirty="0" smtClean="0"/>
              <a:t>&gt;Sample </a:t>
            </a:r>
            <a:r>
              <a:rPr lang="it-IT" sz="1600" dirty="0" err="1" smtClean="0"/>
              <a:t>page</a:t>
            </a:r>
            <a:r>
              <a:rPr lang="it-IT" sz="1600" dirty="0" smtClean="0"/>
              <a:t>&lt;/</a:t>
            </a:r>
            <a:r>
              <a:rPr lang="it-IT" sz="1600" dirty="0" err="1" smtClean="0"/>
              <a:t>title</a:t>
            </a:r>
            <a:r>
              <a:rPr lang="it-IT" sz="1600" dirty="0" smtClean="0"/>
              <a:t>&gt; &lt;/head&gt; &lt;body&gt; </a:t>
            </a:r>
          </a:p>
          <a:p>
            <a:r>
              <a:rPr lang="it-IT" sz="1600" dirty="0" smtClean="0"/>
              <a:t>&lt;</a:t>
            </a:r>
            <a:r>
              <a:rPr lang="it-IT" sz="1600" dirty="0" err="1" smtClean="0"/>
              <a:t>form</a:t>
            </a:r>
            <a:r>
              <a:rPr lang="it-IT" sz="1600" dirty="0" smtClean="0"/>
              <a:t> </a:t>
            </a:r>
            <a:r>
              <a:rPr lang="it-IT" sz="1600" dirty="0" err="1" smtClean="0"/>
              <a:t>id=</a:t>
            </a:r>
            <a:r>
              <a:rPr lang="it-IT" sz="1600" dirty="0" smtClean="0"/>
              <a:t>"form1" </a:t>
            </a:r>
            <a:r>
              <a:rPr lang="it-IT" sz="1600" dirty="0" err="1" smtClean="0"/>
              <a:t>runat=</a:t>
            </a:r>
            <a:r>
              <a:rPr lang="it-IT" sz="1600" dirty="0" smtClean="0"/>
              <a:t>"server"&gt; &lt;</a:t>
            </a:r>
            <a:r>
              <a:rPr lang="it-IT" sz="1600" dirty="0" err="1" smtClean="0"/>
              <a:t>div</a:t>
            </a:r>
            <a:r>
              <a:rPr lang="it-IT" sz="1600" dirty="0" smtClean="0"/>
              <a:t>&gt;</a:t>
            </a:r>
          </a:p>
          <a:p>
            <a:r>
              <a:rPr lang="it-IT" sz="1600" dirty="0" smtClean="0">
                <a:solidFill>
                  <a:schemeClr val="accent1"/>
                </a:solidFill>
              </a:rPr>
              <a:t>&lt;</a:t>
            </a:r>
            <a:r>
              <a:rPr lang="it-IT" sz="1600" dirty="0" err="1" smtClean="0">
                <a:solidFill>
                  <a:schemeClr val="accent1"/>
                </a:solidFill>
              </a:rPr>
              <a:t>asp</a:t>
            </a:r>
            <a:r>
              <a:rPr lang="it-IT" sz="1600" dirty="0" smtClean="0">
                <a:solidFill>
                  <a:schemeClr val="accent1"/>
                </a:solidFill>
              </a:rPr>
              <a:t>:</a:t>
            </a:r>
            <a:r>
              <a:rPr lang="it-IT" sz="1600" dirty="0" err="1" smtClean="0">
                <a:solidFill>
                  <a:schemeClr val="accent1"/>
                </a:solidFill>
              </a:rPr>
              <a:t>Label</a:t>
            </a:r>
            <a:r>
              <a:rPr lang="it-IT" sz="1600" dirty="0" smtClean="0">
                <a:solidFill>
                  <a:schemeClr val="accent1"/>
                </a:solidFill>
              </a:rPr>
              <a:t> </a:t>
            </a:r>
            <a:r>
              <a:rPr lang="it-IT" sz="1600" dirty="0" err="1" smtClean="0">
                <a:solidFill>
                  <a:schemeClr val="accent1"/>
                </a:solidFill>
              </a:rPr>
              <a:t>runat=</a:t>
            </a:r>
            <a:r>
              <a:rPr lang="it-IT" sz="1600" dirty="0" smtClean="0">
                <a:solidFill>
                  <a:schemeClr val="accent1"/>
                </a:solidFill>
              </a:rPr>
              <a:t>"server" </a:t>
            </a:r>
            <a:r>
              <a:rPr lang="it-IT" sz="1600" dirty="0" err="1" smtClean="0">
                <a:solidFill>
                  <a:schemeClr val="accent1"/>
                </a:solidFill>
              </a:rPr>
              <a:t>id=</a:t>
            </a:r>
            <a:r>
              <a:rPr lang="it-IT" sz="1600" dirty="0" smtClean="0">
                <a:solidFill>
                  <a:schemeClr val="accent1"/>
                </a:solidFill>
              </a:rPr>
              <a:t>"</a:t>
            </a:r>
            <a:r>
              <a:rPr lang="it-IT" sz="1600" b="1" dirty="0" smtClean="0">
                <a:solidFill>
                  <a:schemeClr val="accent1"/>
                </a:solidFill>
              </a:rPr>
              <a:t>Label1</a:t>
            </a:r>
            <a:r>
              <a:rPr lang="it-IT" sz="1600" dirty="0" smtClean="0">
                <a:solidFill>
                  <a:schemeClr val="accent1"/>
                </a:solidFill>
              </a:rPr>
              <a:t>" /&gt; </a:t>
            </a:r>
            <a:r>
              <a:rPr lang="it-IT" sz="1600" dirty="0" smtClean="0"/>
              <a:t>&lt;/</a:t>
            </a:r>
            <a:r>
              <a:rPr lang="it-IT" sz="1600" dirty="0" err="1" smtClean="0"/>
              <a:t>div</a:t>
            </a:r>
            <a:r>
              <a:rPr lang="it-IT" sz="1600" dirty="0" smtClean="0"/>
              <a:t>&gt;</a:t>
            </a:r>
          </a:p>
          <a:p>
            <a:r>
              <a:rPr lang="it-IT" sz="1600" dirty="0" smtClean="0"/>
              <a:t>&lt;/</a:t>
            </a:r>
            <a:r>
              <a:rPr lang="it-IT" sz="1600" dirty="0" err="1" smtClean="0"/>
              <a:t>form</a:t>
            </a:r>
            <a:r>
              <a:rPr lang="it-IT" sz="1600" dirty="0" smtClean="0"/>
              <a:t>&gt; </a:t>
            </a:r>
          </a:p>
          <a:p>
            <a:r>
              <a:rPr lang="it-IT" sz="1600" dirty="0" smtClean="0"/>
              <a:t>&lt;/body&gt;</a:t>
            </a:r>
          </a:p>
          <a:p>
            <a:r>
              <a:rPr lang="it-IT" sz="1600" dirty="0" smtClean="0"/>
              <a:t>&lt;/html&gt;</a:t>
            </a:r>
            <a:endParaRPr lang="en-US" sz="1600" dirty="0"/>
          </a:p>
        </p:txBody>
      </p:sp>
      <p:sp>
        <p:nvSpPr>
          <p:cNvPr id="6" name="TextBox 5"/>
          <p:cNvSpPr txBox="1"/>
          <p:nvPr/>
        </p:nvSpPr>
        <p:spPr>
          <a:xfrm>
            <a:off x="4643438" y="2868083"/>
            <a:ext cx="4286280" cy="3108543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1400" dirty="0" smtClean="0"/>
              <a:t>using System;</a:t>
            </a:r>
          </a:p>
          <a:p>
            <a:r>
              <a:rPr lang="en-US" sz="1400" dirty="0" smtClean="0"/>
              <a:t>namespace Website</a:t>
            </a:r>
          </a:p>
          <a:p>
            <a:r>
              <a:rPr lang="en-US" sz="1400" dirty="0" smtClean="0"/>
              <a:t>{</a:t>
            </a:r>
          </a:p>
          <a:p>
            <a:r>
              <a:rPr lang="en-US" sz="1400" dirty="0" smtClean="0"/>
              <a:t>public partial class Page1 : </a:t>
            </a:r>
            <a:r>
              <a:rPr lang="en-US" sz="1400" dirty="0" err="1" smtClean="0"/>
              <a:t>System.Web.UI.Page</a:t>
            </a:r>
            <a:endParaRPr lang="en-US" sz="1400" dirty="0" smtClean="0"/>
          </a:p>
          <a:p>
            <a:r>
              <a:rPr lang="en-US" sz="1400" dirty="0" smtClean="0"/>
              <a:t>  {</a:t>
            </a:r>
          </a:p>
          <a:p>
            <a:r>
              <a:rPr lang="en-US" sz="1400" dirty="0" smtClean="0"/>
              <a:t>    protected Label </a:t>
            </a:r>
            <a:r>
              <a:rPr lang="en-US" sz="1400" b="1" dirty="0" smtClean="0"/>
              <a:t>Label1</a:t>
            </a:r>
            <a:r>
              <a:rPr lang="en-US" sz="1400" dirty="0" smtClean="0"/>
              <a:t>;</a:t>
            </a:r>
          </a:p>
          <a:p>
            <a:r>
              <a:rPr lang="en-US" sz="1400" dirty="0" smtClean="0">
                <a:solidFill>
                  <a:schemeClr val="accent1"/>
                </a:solidFill>
              </a:rPr>
              <a:t>    protected void </a:t>
            </a:r>
            <a:r>
              <a:rPr lang="en-US" sz="1400" b="1" dirty="0" err="1" smtClean="0">
                <a:solidFill>
                  <a:schemeClr val="accent1"/>
                </a:solidFill>
              </a:rPr>
              <a:t>Page_Load</a:t>
            </a:r>
            <a:r>
              <a:rPr lang="en-US" sz="1400" dirty="0" smtClean="0">
                <a:solidFill>
                  <a:schemeClr val="accent1"/>
                </a:solidFill>
              </a:rPr>
              <a:t> </a:t>
            </a:r>
          </a:p>
          <a:p>
            <a:r>
              <a:rPr lang="en-US" sz="1400" dirty="0" smtClean="0">
                <a:solidFill>
                  <a:schemeClr val="accent1"/>
                </a:solidFill>
              </a:rPr>
              <a:t>	(object sender, </a:t>
            </a:r>
            <a:r>
              <a:rPr lang="en-US" sz="1400" dirty="0" err="1" smtClean="0">
                <a:solidFill>
                  <a:schemeClr val="accent1"/>
                </a:solidFill>
              </a:rPr>
              <a:t>EventArgs</a:t>
            </a:r>
            <a:r>
              <a:rPr lang="en-US" sz="1400" dirty="0" smtClean="0">
                <a:solidFill>
                  <a:schemeClr val="accent1"/>
                </a:solidFill>
              </a:rPr>
              <a:t> e)</a:t>
            </a:r>
          </a:p>
          <a:p>
            <a:r>
              <a:rPr lang="en-US" sz="1400" dirty="0" smtClean="0"/>
              <a:t>        {</a:t>
            </a:r>
          </a:p>
          <a:p>
            <a:r>
              <a:rPr lang="en-US" sz="1400" dirty="0" smtClean="0"/>
              <a:t>         </a:t>
            </a:r>
            <a:r>
              <a:rPr lang="en-US" sz="1400" b="1" dirty="0" smtClean="0"/>
              <a:t>Label1</a:t>
            </a:r>
            <a:r>
              <a:rPr lang="en-US" sz="1400" dirty="0" smtClean="0"/>
              <a:t>.Text = "Hello ASP.NET";</a:t>
            </a:r>
          </a:p>
          <a:p>
            <a:r>
              <a:rPr lang="en-US" sz="1400" dirty="0" smtClean="0"/>
              <a:t>        }</a:t>
            </a:r>
          </a:p>
          <a:p>
            <a:r>
              <a:rPr lang="en-US" sz="1400" dirty="0" smtClean="0"/>
              <a:t>    }</a:t>
            </a:r>
          </a:p>
          <a:p>
            <a:r>
              <a:rPr lang="en-US" sz="1400" dirty="0" smtClean="0"/>
              <a:t>}</a:t>
            </a:r>
            <a:endParaRPr lang="en-US" sz="1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Poi </a:t>
            </a:r>
            <a:r>
              <a:rPr lang="en-US" dirty="0" err="1" smtClean="0"/>
              <a:t>venne</a:t>
            </a:r>
            <a:r>
              <a:rPr lang="en-US" dirty="0" smtClean="0"/>
              <a:t> ASP.NET - </a:t>
            </a:r>
            <a:r>
              <a:rPr lang="en-US" dirty="0" err="1" smtClean="0"/>
              <a:t>Problemi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0" y="6172200"/>
            <a:ext cx="2133600" cy="323850"/>
          </a:xfrm>
          <a:prstGeom prst="rect">
            <a:avLst/>
          </a:prstGeom>
        </p:spPr>
        <p:txBody>
          <a:bodyPr/>
          <a:lstStyle/>
          <a:p>
            <a:fld id="{B9EAB02C-EC2A-4E09-A324-1FFFBDB5DA2B}" type="slidenum">
              <a:rPr lang="en-US" smtClean="0"/>
              <a:pPr/>
              <a:t>10</a:t>
            </a:fld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idx="1"/>
          </p:nvPr>
        </p:nvSpPr>
        <p:spPr>
          <a:xfrm>
            <a:off x="4786314" y="1928802"/>
            <a:ext cx="3786214" cy="904863"/>
          </a:xfrm>
        </p:spPr>
        <p:txBody>
          <a:bodyPr/>
          <a:lstStyle/>
          <a:p>
            <a:pPr algn="ctr">
              <a:buNone/>
            </a:pPr>
            <a:r>
              <a:rPr lang="en-US" dirty="0" smtClean="0"/>
              <a:t>Page Lifecycle</a:t>
            </a:r>
          </a:p>
          <a:p>
            <a:pPr algn="ctr">
              <a:buNone/>
            </a:pPr>
            <a:r>
              <a:rPr lang="en-US" b="1" dirty="0" err="1" smtClean="0"/>
              <a:t>troppo</a:t>
            </a:r>
            <a:r>
              <a:rPr lang="en-US" dirty="0" smtClean="0"/>
              <a:t> </a:t>
            </a:r>
            <a:r>
              <a:rPr lang="en-US" dirty="0" err="1" smtClean="0"/>
              <a:t>complesso</a:t>
            </a:r>
            <a:endParaRPr lang="en-US" dirty="0"/>
          </a:p>
        </p:txBody>
      </p:sp>
      <p:pic>
        <p:nvPicPr>
          <p:cNvPr id="11" name="Picture 10" descr="Asp.Net2.0Lifecycl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4348" y="1142984"/>
            <a:ext cx="3550230" cy="485778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Poi </a:t>
            </a:r>
            <a:r>
              <a:rPr lang="en-US" dirty="0" err="1" smtClean="0"/>
              <a:t>venne</a:t>
            </a:r>
            <a:r>
              <a:rPr lang="en-US" dirty="0" smtClean="0"/>
              <a:t> ASP.NET - </a:t>
            </a:r>
            <a:r>
              <a:rPr lang="en-US" dirty="0" err="1" smtClean="0"/>
              <a:t>Problemi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8596" y="2214554"/>
            <a:ext cx="3328982" cy="1348061"/>
          </a:xfrm>
        </p:spPr>
        <p:txBody>
          <a:bodyPr/>
          <a:lstStyle/>
          <a:p>
            <a:pPr algn="ctr">
              <a:buNone/>
            </a:pPr>
            <a:r>
              <a:rPr lang="en-US" b="1" dirty="0" err="1" smtClean="0"/>
              <a:t>Troppo</a:t>
            </a:r>
            <a:endParaRPr lang="en-US" b="1" dirty="0" smtClean="0"/>
          </a:p>
          <a:p>
            <a:pPr algn="ctr">
              <a:buNone/>
            </a:pPr>
            <a:r>
              <a:rPr lang="en-US" dirty="0" err="1" smtClean="0"/>
              <a:t>codice</a:t>
            </a:r>
            <a:r>
              <a:rPr lang="en-US" dirty="0" smtClean="0"/>
              <a:t> HTML</a:t>
            </a:r>
          </a:p>
          <a:p>
            <a:pPr algn="ctr">
              <a:buNone/>
            </a:pPr>
            <a:r>
              <a:rPr lang="en-US" dirty="0" err="1" smtClean="0"/>
              <a:t>autogenerato</a:t>
            </a:r>
            <a:r>
              <a:rPr lang="en-US" dirty="0" smtClean="0"/>
              <a:t> </a:t>
            </a:r>
            <a:endParaRPr lang="en-US" dirty="0"/>
          </a:p>
        </p:txBody>
      </p:sp>
      <p:pic>
        <p:nvPicPr>
          <p:cNvPr id="4" name="Picture 3" descr="excess baggage cartoon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1934" y="1285860"/>
            <a:ext cx="4286280" cy="4775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Poi </a:t>
            </a:r>
            <a:r>
              <a:rPr lang="en-US" dirty="0" err="1" smtClean="0"/>
              <a:t>venne</a:t>
            </a:r>
            <a:r>
              <a:rPr lang="en-US" dirty="0" smtClean="0"/>
              <a:t> ASP.NET - </a:t>
            </a:r>
            <a:r>
              <a:rPr lang="en-US" dirty="0" err="1" smtClean="0"/>
              <a:t>Problemi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43438" y="2357430"/>
            <a:ext cx="4114800" cy="1274195"/>
          </a:xfrm>
        </p:spPr>
        <p:txBody>
          <a:bodyPr/>
          <a:lstStyle/>
          <a:p>
            <a:pPr algn="ctr">
              <a:buNone/>
            </a:pPr>
            <a:r>
              <a:rPr lang="en-US" b="1" dirty="0" err="1" smtClean="0"/>
              <a:t>Troppa</a:t>
            </a:r>
            <a:r>
              <a:rPr lang="en-US" dirty="0" smtClean="0"/>
              <a:t> “</a:t>
            </a:r>
            <a:r>
              <a:rPr lang="en-US" i="1" dirty="0" err="1" smtClean="0"/>
              <a:t>roba</a:t>
            </a:r>
            <a:r>
              <a:rPr lang="en-US" dirty="0" smtClean="0"/>
              <a:t>” </a:t>
            </a:r>
            <a:r>
              <a:rPr lang="en-US" dirty="0" err="1" smtClean="0"/>
              <a:t>da</a:t>
            </a:r>
            <a:r>
              <a:rPr lang="en-US" dirty="0" smtClean="0"/>
              <a:t> </a:t>
            </a:r>
            <a:r>
              <a:rPr lang="en-US" dirty="0" err="1" smtClean="0"/>
              <a:t>portare</a:t>
            </a:r>
            <a:r>
              <a:rPr lang="en-US" dirty="0" smtClean="0"/>
              <a:t> in </a:t>
            </a:r>
            <a:r>
              <a:rPr lang="en-US" dirty="0" err="1" smtClean="0"/>
              <a:t>giro</a:t>
            </a:r>
            <a:r>
              <a:rPr lang="en-US" dirty="0" smtClean="0"/>
              <a:t>:</a:t>
            </a:r>
          </a:p>
          <a:p>
            <a:pPr algn="ctr">
              <a:buNone/>
            </a:pPr>
            <a:r>
              <a:rPr lang="en-US" dirty="0" err="1" smtClean="0"/>
              <a:t>ViewState</a:t>
            </a:r>
            <a:r>
              <a:rPr lang="en-US" dirty="0" smtClean="0"/>
              <a:t> </a:t>
            </a:r>
            <a:endParaRPr lang="en-US" dirty="0"/>
          </a:p>
        </p:txBody>
      </p:sp>
      <p:pic>
        <p:nvPicPr>
          <p:cNvPr id="4" name="Picture 3" descr="Excess Baggage.preview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348" y="1214422"/>
            <a:ext cx="3429024" cy="514353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Poi </a:t>
            </a:r>
            <a:r>
              <a:rPr lang="en-US" dirty="0" err="1" smtClean="0"/>
              <a:t>venne</a:t>
            </a:r>
            <a:r>
              <a:rPr lang="en-US" dirty="0" smtClean="0"/>
              <a:t> ASP.NET - </a:t>
            </a:r>
            <a:r>
              <a:rPr lang="en-US" dirty="0" err="1" smtClean="0"/>
              <a:t>Problemi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90600"/>
            <a:ext cx="8229600" cy="461665"/>
          </a:xfrm>
        </p:spPr>
        <p:txBody>
          <a:bodyPr/>
          <a:lstStyle/>
          <a:p>
            <a:pPr algn="ctr">
              <a:buNone/>
            </a:pPr>
            <a:r>
              <a:rPr lang="en-US" dirty="0" err="1" smtClean="0"/>
              <a:t>Inutilmente</a:t>
            </a:r>
            <a:r>
              <a:rPr lang="en-US" dirty="0" smtClean="0"/>
              <a:t> </a:t>
            </a:r>
            <a:r>
              <a:rPr lang="en-US" dirty="0" err="1" smtClean="0"/>
              <a:t>complesso</a:t>
            </a:r>
            <a:endParaRPr lang="en-US" dirty="0"/>
          </a:p>
        </p:txBody>
      </p:sp>
      <p:pic>
        <p:nvPicPr>
          <p:cNvPr id="4" name="Picture 3" descr="apache_toyota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5852" y="1643050"/>
            <a:ext cx="6429420" cy="48220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Poi </a:t>
            </a:r>
            <a:r>
              <a:rPr lang="en-US" dirty="0" err="1" smtClean="0"/>
              <a:t>venne</a:t>
            </a:r>
            <a:r>
              <a:rPr lang="en-US" dirty="0" smtClean="0"/>
              <a:t> ASP.NET – </a:t>
            </a:r>
            <a:r>
              <a:rPr lang="en-US" dirty="0" err="1" smtClean="0"/>
              <a:t>Soluzione</a:t>
            </a:r>
            <a:r>
              <a:rPr lang="en-US" dirty="0" smtClean="0"/>
              <a:t> </a:t>
            </a:r>
            <a:r>
              <a:rPr lang="en-US" dirty="0" err="1" smtClean="0"/>
              <a:t>ai</a:t>
            </a:r>
            <a:r>
              <a:rPr lang="en-US" dirty="0" smtClean="0"/>
              <a:t> </a:t>
            </a:r>
            <a:r>
              <a:rPr lang="en-US" dirty="0" err="1" smtClean="0"/>
              <a:t>Problemi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199" y="990600"/>
            <a:ext cx="8274177" cy="1717393"/>
          </a:xfrm>
        </p:spPr>
        <p:txBody>
          <a:bodyPr/>
          <a:lstStyle/>
          <a:p>
            <a:r>
              <a:rPr lang="en-US" dirty="0" err="1" smtClean="0"/>
              <a:t>Codice</a:t>
            </a:r>
            <a:r>
              <a:rPr lang="en-US" dirty="0" smtClean="0"/>
              <a:t> </a:t>
            </a:r>
            <a:r>
              <a:rPr lang="en-US" dirty="0" err="1" smtClean="0"/>
              <a:t>troppo</a:t>
            </a:r>
            <a:r>
              <a:rPr lang="en-US" dirty="0" smtClean="0"/>
              <a:t> </a:t>
            </a:r>
            <a:r>
              <a:rPr lang="en-US" dirty="0" err="1" smtClean="0"/>
              <a:t>accoppiato</a:t>
            </a:r>
            <a:r>
              <a:rPr lang="en-US" dirty="0" smtClean="0"/>
              <a:t>: pattern MVP, WCSF, </a:t>
            </a:r>
            <a:r>
              <a:rPr lang="en-US" dirty="0" err="1" smtClean="0"/>
              <a:t>MonoRail</a:t>
            </a:r>
            <a:endParaRPr lang="en-US" dirty="0" smtClean="0"/>
          </a:p>
          <a:p>
            <a:r>
              <a:rPr lang="en-US" dirty="0" smtClean="0"/>
              <a:t>HTML “</a:t>
            </a:r>
            <a:r>
              <a:rPr lang="en-US" i="1" dirty="0" err="1" smtClean="0"/>
              <a:t>brutto</a:t>
            </a:r>
            <a:r>
              <a:rPr lang="en-US" dirty="0" smtClean="0"/>
              <a:t>”: CSS Adapter Toolkit, </a:t>
            </a:r>
            <a:r>
              <a:rPr lang="en-US" dirty="0" err="1" smtClean="0"/>
              <a:t>templated</a:t>
            </a:r>
            <a:r>
              <a:rPr lang="en-US" dirty="0" smtClean="0"/>
              <a:t> controls</a:t>
            </a:r>
          </a:p>
          <a:p>
            <a:r>
              <a:rPr lang="en-US" dirty="0" err="1" smtClean="0"/>
              <a:t>ViewState</a:t>
            </a:r>
            <a:r>
              <a:rPr lang="en-US" dirty="0" smtClean="0"/>
              <a:t> </a:t>
            </a:r>
            <a:r>
              <a:rPr lang="en-US" i="1" dirty="0" smtClean="0"/>
              <a:t>“</a:t>
            </a:r>
            <a:r>
              <a:rPr lang="en-US" i="1" dirty="0" err="1" smtClean="0"/>
              <a:t>ingombrante</a:t>
            </a:r>
            <a:r>
              <a:rPr lang="en-US" i="1" dirty="0" smtClean="0"/>
              <a:t>”</a:t>
            </a:r>
            <a:r>
              <a:rPr lang="en-US" dirty="0" smtClean="0"/>
              <a:t>: </a:t>
            </a:r>
            <a:r>
              <a:rPr lang="en-US" dirty="0" err="1" smtClean="0"/>
              <a:t>abilitarlo</a:t>
            </a:r>
            <a:r>
              <a:rPr lang="en-US" dirty="0" smtClean="0"/>
              <a:t> </a:t>
            </a:r>
            <a:r>
              <a:rPr lang="en-US" dirty="0" err="1" smtClean="0"/>
              <a:t>selettivamente</a:t>
            </a: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0" y="6172200"/>
            <a:ext cx="2133600" cy="323850"/>
          </a:xfrm>
          <a:prstGeom prst="rect">
            <a:avLst/>
          </a:prstGeom>
        </p:spPr>
        <p:txBody>
          <a:bodyPr/>
          <a:lstStyle/>
          <a:p>
            <a:fld id="{B9EAB02C-EC2A-4E09-A324-1FFFBDB5DA2B}" type="slidenum">
              <a:rPr lang="en-US" smtClean="0"/>
              <a:pPr/>
              <a:t>14</a:t>
            </a:fld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500034" y="3571876"/>
            <a:ext cx="82582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solidFill>
                  <a:schemeClr val="bg1"/>
                </a:solidFill>
                <a:latin typeface="+mn-lt"/>
              </a:rPr>
              <a:t>Ma </a:t>
            </a:r>
            <a:r>
              <a:rPr lang="en-US" sz="2400" b="1" dirty="0" err="1" smtClean="0">
                <a:solidFill>
                  <a:schemeClr val="bg1"/>
                </a:solidFill>
                <a:latin typeface="+mn-lt"/>
              </a:rPr>
              <a:t>tutto</a:t>
            </a:r>
            <a:r>
              <a:rPr lang="en-US" sz="2400" b="1" dirty="0" smtClean="0">
                <a:solidFill>
                  <a:schemeClr val="bg1"/>
                </a:solidFill>
                <a:latin typeface="+mn-lt"/>
              </a:rPr>
              <a:t> </a:t>
            </a:r>
            <a:r>
              <a:rPr lang="en-US" sz="2400" b="1" dirty="0" err="1" smtClean="0">
                <a:solidFill>
                  <a:schemeClr val="bg1"/>
                </a:solidFill>
                <a:latin typeface="+mn-lt"/>
              </a:rPr>
              <a:t>ciò</a:t>
            </a:r>
            <a:r>
              <a:rPr lang="en-US" sz="2400" b="1" dirty="0" smtClean="0">
                <a:solidFill>
                  <a:schemeClr val="bg1"/>
                </a:solidFill>
                <a:latin typeface="+mn-lt"/>
              </a:rPr>
              <a:t> non è “</a:t>
            </a:r>
            <a:r>
              <a:rPr lang="en-US" sz="2400" b="1" i="1" dirty="0" smtClean="0">
                <a:solidFill>
                  <a:schemeClr val="bg1"/>
                </a:solidFill>
                <a:latin typeface="+mn-lt"/>
              </a:rPr>
              <a:t>out-of-the-box</a:t>
            </a:r>
            <a:r>
              <a:rPr lang="en-US" sz="2400" b="1" dirty="0" smtClean="0">
                <a:solidFill>
                  <a:schemeClr val="bg1"/>
                </a:solidFill>
                <a:latin typeface="+mn-lt"/>
              </a:rPr>
              <a:t>”</a:t>
            </a:r>
            <a:endParaRPr lang="en-US" sz="24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err="1" smtClean="0"/>
              <a:t>Introduzione</a:t>
            </a:r>
            <a:r>
              <a:rPr lang="en-US" dirty="0" smtClean="0"/>
              <a:t> a ASP.NET MVC</a:t>
            </a:r>
            <a:endParaRPr lang="en-US" dirty="0"/>
          </a:p>
        </p:txBody>
      </p:sp>
      <p:sp>
        <p:nvSpPr>
          <p:cNvPr id="6" name="Subtitle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ASP.NET MVC to the rescue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90600"/>
            <a:ext cx="8229600" cy="461665"/>
          </a:xfrm>
        </p:spPr>
        <p:txBody>
          <a:bodyPr/>
          <a:lstStyle/>
          <a:p>
            <a:pPr algn="ctr">
              <a:buNone/>
            </a:pPr>
            <a:r>
              <a:rPr lang="en-US" dirty="0" err="1" smtClean="0"/>
              <a:t>Ritorno</a:t>
            </a:r>
            <a:r>
              <a:rPr lang="en-US" dirty="0" smtClean="0"/>
              <a:t> </a:t>
            </a:r>
            <a:r>
              <a:rPr lang="en-US" dirty="0" err="1" smtClean="0"/>
              <a:t>alla</a:t>
            </a:r>
            <a:r>
              <a:rPr lang="en-US" dirty="0" smtClean="0"/>
              <a:t> </a:t>
            </a:r>
            <a:r>
              <a:rPr lang="en-US" dirty="0" err="1" smtClean="0"/>
              <a:t>semplicità</a:t>
            </a:r>
            <a:endParaRPr lang="en-US" dirty="0"/>
          </a:p>
        </p:txBody>
      </p:sp>
      <p:pic>
        <p:nvPicPr>
          <p:cNvPr id="4" name="Picture 3" descr="toyota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0166" y="1928802"/>
            <a:ext cx="6336939" cy="359093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ASP.NET MVC to the rescue – </a:t>
            </a:r>
            <a:r>
              <a:rPr lang="en-US" dirty="0" err="1" smtClean="0"/>
              <a:t>Storia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90600"/>
            <a:ext cx="8229600" cy="3268587"/>
          </a:xfrm>
        </p:spPr>
        <p:txBody>
          <a:bodyPr/>
          <a:lstStyle/>
          <a:p>
            <a:r>
              <a:rPr lang="en-US" dirty="0" err="1" smtClean="0"/>
              <a:t>Nasce</a:t>
            </a:r>
            <a:r>
              <a:rPr lang="en-US" dirty="0" smtClean="0"/>
              <a:t> per </a:t>
            </a:r>
            <a:r>
              <a:rPr lang="en-US" dirty="0" err="1" smtClean="0"/>
              <a:t>cercare</a:t>
            </a:r>
            <a:r>
              <a:rPr lang="en-US" dirty="0" smtClean="0"/>
              <a:t> </a:t>
            </a:r>
            <a:r>
              <a:rPr lang="en-US" dirty="0" err="1" smtClean="0"/>
              <a:t>di</a:t>
            </a:r>
            <a:r>
              <a:rPr lang="en-US" dirty="0" smtClean="0"/>
              <a:t> </a:t>
            </a:r>
            <a:r>
              <a:rPr lang="en-US" dirty="0" err="1" smtClean="0"/>
              <a:t>risolvere</a:t>
            </a:r>
            <a:r>
              <a:rPr lang="en-US" dirty="0" smtClean="0"/>
              <a:t> </a:t>
            </a:r>
            <a:r>
              <a:rPr lang="en-US" dirty="0" err="1" smtClean="0"/>
              <a:t>i</a:t>
            </a:r>
            <a:r>
              <a:rPr lang="en-US" dirty="0" smtClean="0"/>
              <a:t> </a:t>
            </a:r>
            <a:r>
              <a:rPr lang="en-US" dirty="0" err="1" smtClean="0"/>
              <a:t>problemi</a:t>
            </a:r>
            <a:r>
              <a:rPr lang="en-US" dirty="0" smtClean="0"/>
              <a:t> </a:t>
            </a:r>
            <a:r>
              <a:rPr lang="en-US" dirty="0" err="1" smtClean="0"/>
              <a:t>di</a:t>
            </a:r>
            <a:r>
              <a:rPr lang="en-US" dirty="0" smtClean="0"/>
              <a:t> ASP.NET</a:t>
            </a:r>
          </a:p>
          <a:p>
            <a:r>
              <a:rPr lang="en-US" dirty="0" err="1" smtClean="0"/>
              <a:t>Annunciato</a:t>
            </a:r>
            <a:r>
              <a:rPr lang="en-US" dirty="0" smtClean="0"/>
              <a:t> </a:t>
            </a:r>
            <a:r>
              <a:rPr lang="en-US" dirty="0" err="1" smtClean="0"/>
              <a:t>da</a:t>
            </a:r>
            <a:r>
              <a:rPr lang="en-US" dirty="0" smtClean="0"/>
              <a:t> Scott Guthrie </a:t>
            </a:r>
            <a:r>
              <a:rPr lang="en-US" dirty="0" err="1" smtClean="0"/>
              <a:t>alla</a:t>
            </a:r>
            <a:r>
              <a:rPr lang="en-US" dirty="0" smtClean="0"/>
              <a:t> prima ALT.NET conference </a:t>
            </a:r>
            <a:r>
              <a:rPr lang="en-US" dirty="0" err="1" smtClean="0"/>
              <a:t>di</a:t>
            </a:r>
            <a:r>
              <a:rPr lang="en-US" dirty="0" smtClean="0"/>
              <a:t> Austin a </a:t>
            </a:r>
            <a:r>
              <a:rPr lang="en-US" dirty="0" err="1" smtClean="0"/>
              <a:t>Ott</a:t>
            </a:r>
            <a:r>
              <a:rPr lang="en-US" dirty="0" smtClean="0"/>
              <a:t> ‘07</a:t>
            </a:r>
          </a:p>
          <a:p>
            <a:r>
              <a:rPr lang="it-IT" dirty="0" smtClean="0"/>
              <a:t>Attualmente alla versione Beta (1?)(Ottobre ‘08)</a:t>
            </a:r>
            <a:endParaRPr lang="en-US" dirty="0" smtClean="0"/>
          </a:p>
          <a:p>
            <a:r>
              <a:rPr lang="en-US" dirty="0" smtClean="0"/>
              <a:t>“</a:t>
            </a:r>
            <a:r>
              <a:rPr lang="en-US" i="1" dirty="0" err="1" smtClean="0"/>
              <a:t>Obbliga</a:t>
            </a:r>
            <a:r>
              <a:rPr lang="en-US" dirty="0" smtClean="0"/>
              <a:t>” </a:t>
            </a:r>
            <a:r>
              <a:rPr lang="en-US" dirty="0" err="1" smtClean="0"/>
              <a:t>una</a:t>
            </a:r>
            <a:r>
              <a:rPr lang="en-US" dirty="0" smtClean="0"/>
              <a:t> </a:t>
            </a:r>
            <a:r>
              <a:rPr lang="en-US" dirty="0" err="1" smtClean="0"/>
              <a:t>maggior</a:t>
            </a:r>
            <a:r>
              <a:rPr lang="en-US" dirty="0" smtClean="0"/>
              <a:t> </a:t>
            </a:r>
            <a:r>
              <a:rPr lang="en-US" dirty="0" err="1" smtClean="0"/>
              <a:t>separazione</a:t>
            </a:r>
            <a:r>
              <a:rPr lang="en-US" dirty="0" smtClean="0"/>
              <a:t> </a:t>
            </a:r>
            <a:r>
              <a:rPr lang="en-US" dirty="0" err="1" smtClean="0"/>
              <a:t>delle</a:t>
            </a:r>
            <a:r>
              <a:rPr lang="en-US" dirty="0" smtClean="0"/>
              <a:t> </a:t>
            </a:r>
            <a:r>
              <a:rPr lang="en-US" dirty="0" err="1" smtClean="0"/>
              <a:t>responsabilità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0" y="6172200"/>
            <a:ext cx="2133600" cy="323850"/>
          </a:xfrm>
          <a:prstGeom prst="rect">
            <a:avLst/>
          </a:prstGeom>
        </p:spPr>
        <p:txBody>
          <a:bodyPr/>
          <a:lstStyle/>
          <a:p>
            <a:fld id="{B9EAB02C-EC2A-4E09-A324-1FFFBDB5DA2B}" type="slidenum">
              <a:rPr lang="en-US" smtClean="0"/>
              <a:pPr/>
              <a:t>17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523220"/>
          </a:xfrm>
        </p:spPr>
        <p:txBody>
          <a:bodyPr/>
          <a:lstStyle/>
          <a:p>
            <a:r>
              <a:rPr lang="en-US" dirty="0" smtClean="0"/>
              <a:t>ASP.NET MVC – </a:t>
            </a:r>
            <a:r>
              <a:rPr lang="en-US" dirty="0" err="1" smtClean="0"/>
              <a:t>Caratteristiche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90600"/>
            <a:ext cx="8229600" cy="4154984"/>
          </a:xfrm>
        </p:spPr>
        <p:txBody>
          <a:bodyPr/>
          <a:lstStyle/>
          <a:p>
            <a:r>
              <a:rPr lang="en-US" dirty="0" err="1" smtClean="0"/>
              <a:t>Implementa</a:t>
            </a:r>
            <a:r>
              <a:rPr lang="en-US" dirty="0" smtClean="0"/>
              <a:t> </a:t>
            </a:r>
            <a:r>
              <a:rPr lang="en-US" dirty="0" err="1" smtClean="0"/>
              <a:t>il</a:t>
            </a:r>
            <a:r>
              <a:rPr lang="en-US" dirty="0" smtClean="0"/>
              <a:t> pattern Model-View-Controller</a:t>
            </a:r>
          </a:p>
          <a:p>
            <a:r>
              <a:rPr lang="en-US" dirty="0" err="1" smtClean="0"/>
              <a:t>Sviluppato</a:t>
            </a:r>
            <a:r>
              <a:rPr lang="en-US" dirty="0" smtClean="0"/>
              <a:t> per </a:t>
            </a:r>
            <a:r>
              <a:rPr lang="en-US" dirty="0" err="1" smtClean="0"/>
              <a:t>essere</a:t>
            </a:r>
            <a:r>
              <a:rPr lang="en-US" dirty="0" smtClean="0"/>
              <a:t> </a:t>
            </a:r>
            <a:r>
              <a:rPr lang="en-US" dirty="0" err="1" smtClean="0"/>
              <a:t>testabile</a:t>
            </a:r>
            <a:endParaRPr lang="en-US" sz="1600" dirty="0" smtClean="0"/>
          </a:p>
          <a:p>
            <a:r>
              <a:rPr lang="en-US" dirty="0" err="1" smtClean="0"/>
              <a:t>Estendibile</a:t>
            </a:r>
            <a:endParaRPr lang="en-US" dirty="0" smtClean="0"/>
          </a:p>
          <a:p>
            <a:r>
              <a:rPr lang="en-US" dirty="0" smtClean="0"/>
              <a:t>URL mapping engine</a:t>
            </a:r>
            <a:endParaRPr lang="en-US" sz="1600" dirty="0" smtClean="0"/>
          </a:p>
          <a:p>
            <a:r>
              <a:rPr lang="en-US" dirty="0" err="1" smtClean="0"/>
              <a:t>Può</a:t>
            </a:r>
            <a:r>
              <a:rPr lang="en-US" dirty="0" smtClean="0"/>
              <a:t> </a:t>
            </a:r>
            <a:r>
              <a:rPr lang="en-US" dirty="0" err="1" smtClean="0"/>
              <a:t>utilizzare</a:t>
            </a:r>
            <a:r>
              <a:rPr lang="en-US" dirty="0" smtClean="0"/>
              <a:t> </a:t>
            </a:r>
            <a:r>
              <a:rPr lang="en-US" dirty="0" err="1" smtClean="0"/>
              <a:t>il</a:t>
            </a:r>
            <a:r>
              <a:rPr lang="en-US" dirty="0" smtClean="0"/>
              <a:t> </a:t>
            </a:r>
            <a:r>
              <a:rPr lang="en-US" dirty="0" err="1" smtClean="0"/>
              <a:t>modello</a:t>
            </a:r>
            <a:r>
              <a:rPr lang="en-US" dirty="0" smtClean="0"/>
              <a:t> </a:t>
            </a:r>
            <a:r>
              <a:rPr lang="en-US" dirty="0" err="1" smtClean="0"/>
              <a:t>webform</a:t>
            </a:r>
            <a:r>
              <a:rPr lang="en-US" dirty="0" smtClean="0"/>
              <a:t> per </a:t>
            </a:r>
            <a:r>
              <a:rPr lang="en-US" dirty="0" err="1" smtClean="0"/>
              <a:t>quel</a:t>
            </a:r>
            <a:r>
              <a:rPr lang="en-US" dirty="0" smtClean="0"/>
              <a:t> </a:t>
            </a:r>
            <a:r>
              <a:rPr lang="en-US" dirty="0" err="1" smtClean="0"/>
              <a:t>che</a:t>
            </a:r>
            <a:r>
              <a:rPr lang="en-US" dirty="0" smtClean="0"/>
              <a:t> </a:t>
            </a:r>
            <a:r>
              <a:rPr lang="en-US" dirty="0" err="1" smtClean="0"/>
              <a:t>riguarda</a:t>
            </a:r>
            <a:r>
              <a:rPr lang="en-US" dirty="0" smtClean="0"/>
              <a:t> </a:t>
            </a:r>
            <a:r>
              <a:rPr lang="en-US" dirty="0" err="1" smtClean="0"/>
              <a:t>il</a:t>
            </a:r>
            <a:r>
              <a:rPr lang="en-US" dirty="0" smtClean="0"/>
              <a:t> </a:t>
            </a:r>
            <a:r>
              <a:rPr lang="en-US" b="1" dirty="0" smtClean="0"/>
              <a:t>rendering</a:t>
            </a:r>
            <a:r>
              <a:rPr lang="en-US" dirty="0" smtClean="0"/>
              <a:t>, ma </a:t>
            </a:r>
            <a:r>
              <a:rPr lang="en-US" b="1" dirty="0" smtClean="0"/>
              <a:t>non</a:t>
            </a:r>
            <a:r>
              <a:rPr lang="en-US" dirty="0" smtClean="0"/>
              <a:t> per </a:t>
            </a:r>
            <a:r>
              <a:rPr lang="en-US" dirty="0" err="1" smtClean="0"/>
              <a:t>il</a:t>
            </a:r>
            <a:r>
              <a:rPr lang="en-US" dirty="0" smtClean="0"/>
              <a:t> </a:t>
            </a:r>
            <a:r>
              <a:rPr lang="en-US" b="1" dirty="0" err="1" smtClean="0"/>
              <a:t>postback</a:t>
            </a:r>
            <a:endParaRPr lang="en-US" b="1" dirty="0" smtClean="0"/>
          </a:p>
          <a:p>
            <a:r>
              <a:rPr lang="en-US" dirty="0" err="1" smtClean="0"/>
              <a:t>Supporta</a:t>
            </a:r>
            <a:r>
              <a:rPr lang="en-US" dirty="0" smtClean="0"/>
              <a:t> </a:t>
            </a:r>
            <a:r>
              <a:rPr lang="en-US" dirty="0" err="1" smtClean="0"/>
              <a:t>tutte</a:t>
            </a:r>
            <a:r>
              <a:rPr lang="en-US" dirty="0" smtClean="0"/>
              <a:t> le </a:t>
            </a:r>
            <a:r>
              <a:rPr lang="en-US" dirty="0" err="1" smtClean="0"/>
              <a:t>funzionalità</a:t>
            </a:r>
            <a:r>
              <a:rPr lang="en-US" dirty="0" smtClean="0"/>
              <a:t> pre-</a:t>
            </a:r>
            <a:r>
              <a:rPr lang="en-US" dirty="0" err="1" smtClean="0"/>
              <a:t>esistenti</a:t>
            </a:r>
            <a:r>
              <a:rPr lang="en-US" dirty="0" smtClean="0"/>
              <a:t>: </a:t>
            </a:r>
            <a:r>
              <a:rPr lang="en-US" dirty="0" err="1" smtClean="0"/>
              <a:t>autenticazione</a:t>
            </a:r>
            <a:r>
              <a:rPr lang="en-US" dirty="0" smtClean="0"/>
              <a:t>, </a:t>
            </a:r>
            <a:r>
              <a:rPr lang="en-US" dirty="0" err="1" smtClean="0"/>
              <a:t>autorizzazione</a:t>
            </a:r>
            <a:r>
              <a:rPr lang="en-US" dirty="0" smtClean="0"/>
              <a:t>, caching, session, providers, </a:t>
            </a:r>
            <a:r>
              <a:rPr lang="en-US" dirty="0" err="1" smtClean="0"/>
              <a:t>ecc</a:t>
            </a:r>
            <a:r>
              <a:rPr lang="en-US" dirty="0" smtClean="0"/>
              <a:t>…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0" y="6172200"/>
            <a:ext cx="2133600" cy="323850"/>
          </a:xfrm>
          <a:prstGeom prst="rect">
            <a:avLst/>
          </a:prstGeom>
        </p:spPr>
        <p:txBody>
          <a:bodyPr/>
          <a:lstStyle/>
          <a:p>
            <a:fld id="{B9EAB02C-EC2A-4E09-A324-1FFFBDB5DA2B}" type="slidenum">
              <a:rPr lang="en-US" smtClean="0"/>
              <a:pPr/>
              <a:t>18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Agenda</a:t>
            </a:r>
            <a:endParaRPr lang="en-US"/>
          </a:p>
        </p:txBody>
      </p:sp>
      <p:sp>
        <p:nvSpPr>
          <p:cNvPr id="31747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990600"/>
            <a:ext cx="8229600" cy="3046988"/>
          </a:xfrm>
        </p:spPr>
        <p:txBody>
          <a:bodyPr/>
          <a:lstStyle/>
          <a:p>
            <a:r>
              <a:rPr lang="en-US" dirty="0" err="1" smtClean="0"/>
              <a:t>Storia</a:t>
            </a:r>
            <a:r>
              <a:rPr lang="en-US" dirty="0" smtClean="0"/>
              <a:t> </a:t>
            </a:r>
            <a:r>
              <a:rPr lang="en-US" dirty="0" err="1" smtClean="0"/>
              <a:t>degli</a:t>
            </a:r>
            <a:r>
              <a:rPr lang="en-US" dirty="0" smtClean="0"/>
              <a:t> </a:t>
            </a:r>
            <a:r>
              <a:rPr lang="en-US" dirty="0" err="1" smtClean="0"/>
              <a:t>strumenti</a:t>
            </a:r>
            <a:r>
              <a:rPr lang="en-US" dirty="0" smtClean="0"/>
              <a:t> Microsoft per lo </a:t>
            </a:r>
            <a:r>
              <a:rPr lang="en-US" dirty="0" err="1" smtClean="0"/>
              <a:t>sviluppo</a:t>
            </a:r>
            <a:r>
              <a:rPr lang="en-US" dirty="0" smtClean="0"/>
              <a:t> Web</a:t>
            </a:r>
          </a:p>
          <a:p>
            <a:r>
              <a:rPr lang="en-US" dirty="0" err="1" smtClean="0"/>
              <a:t>Introduzione</a:t>
            </a:r>
            <a:r>
              <a:rPr lang="en-US" dirty="0" smtClean="0"/>
              <a:t> ad ASP.NET MVC</a:t>
            </a:r>
          </a:p>
          <a:p>
            <a:r>
              <a:rPr lang="en-US" dirty="0" smtClean="0"/>
              <a:t>Pattern MVC</a:t>
            </a:r>
          </a:p>
          <a:p>
            <a:r>
              <a:rPr lang="en-US" dirty="0" smtClean="0"/>
              <a:t>ASP.NET MVC </a:t>
            </a:r>
            <a:r>
              <a:rPr lang="en-US" dirty="0" err="1" smtClean="0"/>
              <a:t>nel</a:t>
            </a:r>
            <a:r>
              <a:rPr lang="en-US" dirty="0" smtClean="0"/>
              <a:t> </a:t>
            </a:r>
            <a:r>
              <a:rPr lang="en-US" dirty="0" err="1" smtClean="0"/>
              <a:t>dettaglio</a:t>
            </a:r>
            <a:endParaRPr lang="en-US" dirty="0" smtClean="0"/>
          </a:p>
          <a:p>
            <a:r>
              <a:rPr lang="en-US" dirty="0" smtClean="0"/>
              <a:t>Testing ASP.NET MVC</a:t>
            </a:r>
          </a:p>
          <a:p>
            <a:r>
              <a:rPr lang="en-US" dirty="0" err="1" smtClean="0"/>
              <a:t>Futuro</a:t>
            </a:r>
            <a:r>
              <a:rPr lang="en-US" dirty="0" smtClean="0"/>
              <a:t> </a:t>
            </a:r>
            <a:r>
              <a:rPr lang="en-US" dirty="0" err="1" smtClean="0"/>
              <a:t>di</a:t>
            </a:r>
            <a:r>
              <a:rPr lang="en-US" dirty="0" smtClean="0"/>
              <a:t> ASP.NET MVC</a:t>
            </a:r>
            <a:endParaRPr lang="en-US" dirty="0"/>
          </a:p>
        </p:txBody>
      </p:sp>
      <p:sp>
        <p:nvSpPr>
          <p:cNvPr id="28" name="Slide Number Placeholder 27"/>
          <p:cNvSpPr>
            <a:spLocks noGrp="1"/>
          </p:cNvSpPr>
          <p:nvPr>
            <p:ph type="sldNum" sz="quarter" idx="4294967295"/>
          </p:nvPr>
        </p:nvSpPr>
        <p:spPr>
          <a:xfrm>
            <a:off x="0" y="6172200"/>
            <a:ext cx="2133600" cy="323850"/>
          </a:xfrm>
          <a:prstGeom prst="rect">
            <a:avLst/>
          </a:prstGeom>
        </p:spPr>
        <p:txBody>
          <a:bodyPr/>
          <a:lstStyle/>
          <a:p>
            <a:fld id="{B9EAB02C-EC2A-4E09-A324-1FFFBDB5DA2B}" type="slidenum">
              <a:rPr lang="en-US" smtClean="0"/>
              <a:pPr/>
              <a:t>1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Il Pattern MVC</a:t>
            </a:r>
            <a:endParaRPr lang="en-US" dirty="0"/>
          </a:p>
        </p:txBody>
      </p:sp>
      <p:sp>
        <p:nvSpPr>
          <p:cNvPr id="6" name="Subtitle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MVC in Real Life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90600"/>
            <a:ext cx="8229600" cy="1274195"/>
          </a:xfrm>
        </p:spPr>
        <p:txBody>
          <a:bodyPr/>
          <a:lstStyle/>
          <a:p>
            <a:r>
              <a:rPr lang="en-US" dirty="0" err="1" smtClean="0"/>
              <a:t>Consegna</a:t>
            </a:r>
            <a:r>
              <a:rPr lang="en-US" dirty="0" smtClean="0"/>
              <a:t> </a:t>
            </a:r>
            <a:r>
              <a:rPr lang="en-US" dirty="0" err="1" smtClean="0"/>
              <a:t>della</a:t>
            </a:r>
            <a:r>
              <a:rPr lang="en-US" dirty="0" smtClean="0"/>
              <a:t> pizza</a:t>
            </a:r>
          </a:p>
          <a:p>
            <a:r>
              <a:rPr lang="en-US" dirty="0" err="1" smtClean="0"/>
              <a:t>L’utente</a:t>
            </a:r>
            <a:r>
              <a:rPr lang="en-US" dirty="0" smtClean="0"/>
              <a:t> </a:t>
            </a:r>
            <a:r>
              <a:rPr lang="en-US" dirty="0" err="1" smtClean="0"/>
              <a:t>parla</a:t>
            </a:r>
            <a:r>
              <a:rPr lang="en-US" dirty="0" smtClean="0"/>
              <a:t> al controller (</a:t>
            </a:r>
            <a:r>
              <a:rPr lang="en-US" dirty="0" err="1" smtClean="0"/>
              <a:t>prende</a:t>
            </a:r>
            <a:r>
              <a:rPr lang="en-US" dirty="0" smtClean="0"/>
              <a:t> </a:t>
            </a:r>
            <a:r>
              <a:rPr lang="en-US" dirty="0" err="1" smtClean="0"/>
              <a:t>l’ordine</a:t>
            </a:r>
            <a:r>
              <a:rPr lang="en-US" dirty="0" smtClean="0"/>
              <a:t> per la pizza)</a:t>
            </a:r>
            <a:endParaRPr lang="en-US" dirty="0"/>
          </a:p>
        </p:txBody>
      </p:sp>
      <p:pic>
        <p:nvPicPr>
          <p:cNvPr id="4" name="Picture 3" descr="pizza delivery call centre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8662" y="3176479"/>
            <a:ext cx="3252794" cy="3026165"/>
          </a:xfrm>
          <a:prstGeom prst="rect">
            <a:avLst/>
          </a:prstGeom>
        </p:spPr>
      </p:pic>
      <p:pic>
        <p:nvPicPr>
          <p:cNvPr id="5" name="Picture 4" descr="pizza delivery call centre 2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33916" y="3143248"/>
            <a:ext cx="3324232" cy="309262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MVC in Real Life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90600"/>
            <a:ext cx="8229600" cy="830997"/>
          </a:xfrm>
        </p:spPr>
        <p:txBody>
          <a:bodyPr/>
          <a:lstStyle/>
          <a:p>
            <a:r>
              <a:rPr lang="en-US" dirty="0" smtClean="0"/>
              <a:t>Il controller </a:t>
            </a:r>
            <a:r>
              <a:rPr lang="en-US" dirty="0" err="1" smtClean="0"/>
              <a:t>delega</a:t>
            </a:r>
            <a:r>
              <a:rPr lang="en-US" dirty="0" smtClean="0"/>
              <a:t> al model (</a:t>
            </a:r>
            <a:r>
              <a:rPr lang="en-US" dirty="0" err="1" smtClean="0"/>
              <a:t>il</a:t>
            </a:r>
            <a:r>
              <a:rPr lang="en-US" dirty="0" smtClean="0"/>
              <a:t> </a:t>
            </a:r>
            <a:r>
              <a:rPr lang="en-US" dirty="0" err="1" smtClean="0"/>
              <a:t>cuoco</a:t>
            </a:r>
            <a:r>
              <a:rPr lang="en-US" dirty="0" smtClean="0"/>
              <a:t> </a:t>
            </a:r>
            <a:r>
              <a:rPr lang="en-US" dirty="0" err="1" smtClean="0"/>
              <a:t>riceve</a:t>
            </a:r>
            <a:r>
              <a:rPr lang="en-US" dirty="0" smtClean="0"/>
              <a:t> </a:t>
            </a:r>
            <a:r>
              <a:rPr lang="en-US" dirty="0" err="1" smtClean="0"/>
              <a:t>l’ordine</a:t>
            </a:r>
            <a:r>
              <a:rPr lang="en-US" dirty="0" smtClean="0"/>
              <a:t>)</a:t>
            </a:r>
            <a:endParaRPr lang="en-US" dirty="0"/>
          </a:p>
        </p:txBody>
      </p:sp>
      <p:pic>
        <p:nvPicPr>
          <p:cNvPr id="4" name="Picture 3" descr="pizza_chef_profile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68" y="2143116"/>
            <a:ext cx="4621462" cy="429135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MVC in Real Life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90600"/>
            <a:ext cx="8229600" cy="1200329"/>
          </a:xfrm>
        </p:spPr>
        <p:txBody>
          <a:bodyPr/>
          <a:lstStyle/>
          <a:p>
            <a:r>
              <a:rPr lang="en-US" dirty="0" err="1" smtClean="0"/>
              <a:t>Quando</a:t>
            </a:r>
            <a:r>
              <a:rPr lang="en-US" dirty="0" smtClean="0"/>
              <a:t> la pizza è </a:t>
            </a:r>
            <a:r>
              <a:rPr lang="en-US" dirty="0" err="1" smtClean="0"/>
              <a:t>pronta</a:t>
            </a:r>
            <a:r>
              <a:rPr lang="en-US" dirty="0" smtClean="0"/>
              <a:t>, </a:t>
            </a:r>
            <a:r>
              <a:rPr lang="en-US" dirty="0" err="1" smtClean="0"/>
              <a:t>viene</a:t>
            </a:r>
            <a:r>
              <a:rPr lang="en-US" dirty="0" smtClean="0"/>
              <a:t> data al controller </a:t>
            </a:r>
            <a:r>
              <a:rPr lang="en-US" dirty="0" err="1" smtClean="0"/>
              <a:t>che</a:t>
            </a:r>
            <a:r>
              <a:rPr lang="en-US" dirty="0" smtClean="0"/>
              <a:t> </a:t>
            </a:r>
            <a:r>
              <a:rPr lang="en-US" dirty="0" err="1" smtClean="0"/>
              <a:t>delega</a:t>
            </a:r>
            <a:r>
              <a:rPr lang="en-US" dirty="0" smtClean="0"/>
              <a:t> </a:t>
            </a:r>
            <a:r>
              <a:rPr lang="en-US" dirty="0" err="1" smtClean="0"/>
              <a:t>alla</a:t>
            </a:r>
            <a:r>
              <a:rPr lang="en-US" dirty="0" smtClean="0"/>
              <a:t> view</a:t>
            </a:r>
            <a:br>
              <a:rPr lang="en-US" dirty="0" smtClean="0"/>
            </a:br>
            <a:r>
              <a:rPr lang="en-US" dirty="0" smtClean="0"/>
              <a:t>(</a:t>
            </a:r>
            <a:r>
              <a:rPr lang="en-US" dirty="0" err="1" smtClean="0"/>
              <a:t>fattorino</a:t>
            </a:r>
            <a:r>
              <a:rPr lang="en-US" dirty="0" smtClean="0"/>
              <a:t> </a:t>
            </a:r>
            <a:r>
              <a:rPr lang="en-US" dirty="0" err="1" smtClean="0"/>
              <a:t>porta</a:t>
            </a:r>
            <a:r>
              <a:rPr lang="en-US" dirty="0" smtClean="0"/>
              <a:t> la pizza a casa)</a:t>
            </a:r>
            <a:endParaRPr lang="en-US" dirty="0"/>
          </a:p>
        </p:txBody>
      </p:sp>
      <p:pic>
        <p:nvPicPr>
          <p:cNvPr id="4" name="Picture 3" descr="pizza delivery guy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48" y="2428868"/>
            <a:ext cx="3929090" cy="40758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Introduzione</a:t>
            </a:r>
            <a:r>
              <a:rPr lang="en-US" dirty="0" smtClean="0"/>
              <a:t> a MVC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90600"/>
            <a:ext cx="8229600" cy="4367226"/>
          </a:xfrm>
        </p:spPr>
        <p:txBody>
          <a:bodyPr/>
          <a:lstStyle/>
          <a:p>
            <a:r>
              <a:rPr lang="en-US" dirty="0" err="1" smtClean="0"/>
              <a:t>Introdotto</a:t>
            </a:r>
            <a:r>
              <a:rPr lang="en-US" dirty="0" smtClean="0"/>
              <a:t> per la prima </a:t>
            </a:r>
            <a:r>
              <a:rPr lang="en-US" dirty="0" err="1" smtClean="0"/>
              <a:t>volta</a:t>
            </a:r>
            <a:r>
              <a:rPr lang="en-US" dirty="0" smtClean="0"/>
              <a:t> in Smalltalk </a:t>
            </a:r>
            <a:r>
              <a:rPr lang="en-US" dirty="0" err="1" smtClean="0"/>
              <a:t>nel</a:t>
            </a:r>
            <a:r>
              <a:rPr lang="en-US" dirty="0" smtClean="0"/>
              <a:t> ‘79</a:t>
            </a:r>
          </a:p>
          <a:p>
            <a:r>
              <a:rPr lang="en-US" dirty="0" smtClean="0"/>
              <a:t>“</a:t>
            </a:r>
            <a:r>
              <a:rPr lang="en-US" i="1" dirty="0" smtClean="0"/>
              <a:t>Di </a:t>
            </a:r>
            <a:r>
              <a:rPr lang="en-US" i="1" dirty="0" err="1" smtClean="0"/>
              <a:t>moda</a:t>
            </a:r>
            <a:r>
              <a:rPr lang="en-US" dirty="0" smtClean="0"/>
              <a:t>” </a:t>
            </a:r>
            <a:r>
              <a:rPr lang="en-US" dirty="0" err="1" smtClean="0"/>
              <a:t>negli</a:t>
            </a:r>
            <a:r>
              <a:rPr lang="en-US" dirty="0" smtClean="0"/>
              <a:t> </a:t>
            </a:r>
            <a:r>
              <a:rPr lang="en-US" dirty="0" err="1" smtClean="0"/>
              <a:t>ultimi</a:t>
            </a:r>
            <a:r>
              <a:rPr lang="en-US" dirty="0" smtClean="0"/>
              <a:t> </a:t>
            </a:r>
            <a:r>
              <a:rPr lang="en-US" dirty="0" err="1" smtClean="0"/>
              <a:t>anni</a:t>
            </a:r>
            <a:r>
              <a:rPr lang="en-US" dirty="0" smtClean="0"/>
              <a:t> grazie a Struts, Spring MVC e Ruby on Rails</a:t>
            </a:r>
          </a:p>
          <a:p>
            <a:r>
              <a:rPr lang="en-US" dirty="0" smtClean="0"/>
              <a:t>Divide </a:t>
            </a:r>
            <a:r>
              <a:rPr lang="en-US" dirty="0" err="1" smtClean="0"/>
              <a:t>l’applicazione</a:t>
            </a:r>
            <a:r>
              <a:rPr lang="en-US" dirty="0" smtClean="0"/>
              <a:t> in 3 </a:t>
            </a:r>
            <a:r>
              <a:rPr lang="en-US" dirty="0" err="1" smtClean="0"/>
              <a:t>componenti</a:t>
            </a:r>
            <a:r>
              <a:rPr lang="en-US" dirty="0" smtClean="0"/>
              <a:t>:</a:t>
            </a:r>
          </a:p>
          <a:p>
            <a:pPr lvl="1"/>
            <a:r>
              <a:rPr lang="en-US" b="1" dirty="0" smtClean="0"/>
              <a:t>Model</a:t>
            </a:r>
            <a:r>
              <a:rPr lang="en-US" dirty="0" smtClean="0"/>
              <a:t>: la business logic </a:t>
            </a:r>
            <a:r>
              <a:rPr lang="en-US" dirty="0" err="1" smtClean="0"/>
              <a:t>dell’applicazione</a:t>
            </a:r>
            <a:r>
              <a:rPr lang="en-US" dirty="0" smtClean="0"/>
              <a:t>, </a:t>
            </a:r>
            <a:r>
              <a:rPr lang="en-US" dirty="0" err="1" smtClean="0"/>
              <a:t>che</a:t>
            </a:r>
            <a:r>
              <a:rPr lang="en-US" dirty="0" smtClean="0"/>
              <a:t> </a:t>
            </a:r>
            <a:r>
              <a:rPr lang="en-US" dirty="0" err="1" smtClean="0"/>
              <a:t>contiene</a:t>
            </a:r>
            <a:r>
              <a:rPr lang="en-US" dirty="0" smtClean="0"/>
              <a:t> le </a:t>
            </a:r>
            <a:r>
              <a:rPr lang="en-US" dirty="0" err="1" smtClean="0"/>
              <a:t>informazioni</a:t>
            </a:r>
            <a:r>
              <a:rPr lang="en-US" dirty="0" smtClean="0"/>
              <a:t> sui </a:t>
            </a:r>
            <a:r>
              <a:rPr lang="en-US" dirty="0" err="1" smtClean="0"/>
              <a:t>dati</a:t>
            </a:r>
            <a:endParaRPr lang="en-US" dirty="0" smtClean="0"/>
          </a:p>
          <a:p>
            <a:pPr lvl="1"/>
            <a:r>
              <a:rPr lang="en-US" b="1" dirty="0" smtClean="0"/>
              <a:t>View</a:t>
            </a:r>
            <a:r>
              <a:rPr lang="en-US" dirty="0" smtClean="0"/>
              <a:t>: </a:t>
            </a:r>
            <a:r>
              <a:rPr lang="en-US" dirty="0" err="1" smtClean="0"/>
              <a:t>rappresenta</a:t>
            </a:r>
            <a:r>
              <a:rPr lang="en-US" dirty="0" smtClean="0"/>
              <a:t> </a:t>
            </a:r>
            <a:r>
              <a:rPr lang="en-US" dirty="0" err="1" smtClean="0"/>
              <a:t>i</a:t>
            </a:r>
            <a:r>
              <a:rPr lang="en-US" dirty="0" smtClean="0"/>
              <a:t> </a:t>
            </a:r>
            <a:r>
              <a:rPr lang="en-US" dirty="0" err="1" smtClean="0"/>
              <a:t>dati</a:t>
            </a:r>
            <a:r>
              <a:rPr lang="en-US" dirty="0" smtClean="0"/>
              <a:t> </a:t>
            </a:r>
            <a:r>
              <a:rPr lang="en-US" dirty="0" err="1" smtClean="0"/>
              <a:t>nella</a:t>
            </a:r>
            <a:r>
              <a:rPr lang="en-US" dirty="0" smtClean="0"/>
              <a:t> UI </a:t>
            </a:r>
            <a:r>
              <a:rPr lang="en-US" dirty="0" err="1" smtClean="0"/>
              <a:t>visibile</a:t>
            </a:r>
            <a:r>
              <a:rPr lang="en-US" dirty="0" smtClean="0"/>
              <a:t> </a:t>
            </a:r>
            <a:r>
              <a:rPr lang="en-US" dirty="0" err="1" smtClean="0"/>
              <a:t>dall’utente</a:t>
            </a:r>
            <a:endParaRPr lang="en-US" dirty="0" smtClean="0"/>
          </a:p>
          <a:p>
            <a:pPr lvl="1"/>
            <a:r>
              <a:rPr lang="en-US" b="1" dirty="0" smtClean="0"/>
              <a:t>Controller</a:t>
            </a:r>
            <a:r>
              <a:rPr lang="en-US" dirty="0" smtClean="0"/>
              <a:t>: orchestra le </a:t>
            </a:r>
            <a:r>
              <a:rPr lang="en-US" dirty="0" err="1" smtClean="0"/>
              <a:t>operazioni</a:t>
            </a:r>
            <a:r>
              <a:rPr lang="en-US" dirty="0" smtClean="0"/>
              <a:t>, </a:t>
            </a:r>
            <a:r>
              <a:rPr lang="en-US" dirty="0" err="1" smtClean="0"/>
              <a:t>riceve</a:t>
            </a:r>
            <a:r>
              <a:rPr lang="en-US" dirty="0" smtClean="0"/>
              <a:t> </a:t>
            </a:r>
            <a:r>
              <a:rPr lang="en-US" dirty="0" err="1" smtClean="0"/>
              <a:t>l’input</a:t>
            </a:r>
            <a:r>
              <a:rPr lang="en-US" dirty="0" smtClean="0"/>
              <a:t>, decide come </a:t>
            </a:r>
            <a:r>
              <a:rPr lang="en-US" dirty="0" err="1" smtClean="0"/>
              <a:t>recuperare</a:t>
            </a:r>
            <a:r>
              <a:rPr lang="en-US" dirty="0" smtClean="0"/>
              <a:t> </a:t>
            </a:r>
            <a:r>
              <a:rPr lang="en-US" dirty="0" err="1" smtClean="0"/>
              <a:t>i</a:t>
            </a:r>
            <a:r>
              <a:rPr lang="en-US" dirty="0" smtClean="0"/>
              <a:t> </a:t>
            </a:r>
            <a:r>
              <a:rPr lang="en-US" dirty="0" err="1" smtClean="0"/>
              <a:t>dati</a:t>
            </a:r>
            <a:r>
              <a:rPr lang="en-US" dirty="0" smtClean="0"/>
              <a:t> e </a:t>
            </a:r>
            <a:r>
              <a:rPr lang="en-US" dirty="0" err="1" smtClean="0"/>
              <a:t>li</a:t>
            </a:r>
            <a:r>
              <a:rPr lang="en-US" dirty="0" smtClean="0"/>
              <a:t> </a:t>
            </a:r>
            <a:r>
              <a:rPr lang="en-US" dirty="0" err="1" smtClean="0"/>
              <a:t>passa</a:t>
            </a:r>
            <a:r>
              <a:rPr lang="en-US" dirty="0" smtClean="0"/>
              <a:t> </a:t>
            </a:r>
            <a:r>
              <a:rPr lang="en-US" dirty="0" err="1" smtClean="0"/>
              <a:t>alla</a:t>
            </a:r>
            <a:r>
              <a:rPr lang="en-US" dirty="0" smtClean="0"/>
              <a:t> view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0" y="6172200"/>
            <a:ext cx="2133600" cy="323850"/>
          </a:xfrm>
          <a:prstGeom prst="rect">
            <a:avLst/>
          </a:prstGeom>
        </p:spPr>
        <p:txBody>
          <a:bodyPr/>
          <a:lstStyle/>
          <a:p>
            <a:fld id="{B9EAB02C-EC2A-4E09-A324-1FFFBDB5DA2B}" type="slidenum">
              <a:rPr lang="en-US" smtClean="0"/>
              <a:pPr/>
              <a:t>23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Il </a:t>
            </a:r>
            <a:r>
              <a:rPr lang="en-US" dirty="0" err="1" smtClean="0"/>
              <a:t>flusso</a:t>
            </a:r>
            <a:r>
              <a:rPr lang="en-US" dirty="0" smtClean="0"/>
              <a:t> </a:t>
            </a:r>
            <a:r>
              <a:rPr lang="en-US" dirty="0" err="1" smtClean="0"/>
              <a:t>di</a:t>
            </a:r>
            <a:r>
              <a:rPr lang="en-US" dirty="0" smtClean="0"/>
              <a:t> </a:t>
            </a:r>
            <a:r>
              <a:rPr lang="en-US" dirty="0" err="1" smtClean="0"/>
              <a:t>un’applicazione</a:t>
            </a:r>
            <a:r>
              <a:rPr lang="en-US" dirty="0" smtClean="0"/>
              <a:t> MVC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0" y="6172200"/>
            <a:ext cx="2133600" cy="323850"/>
          </a:xfrm>
          <a:prstGeom prst="rect">
            <a:avLst/>
          </a:prstGeom>
        </p:spPr>
        <p:txBody>
          <a:bodyPr/>
          <a:lstStyle/>
          <a:p>
            <a:fld id="{B9EAB02C-EC2A-4E09-A324-1FFFBDB5DA2B}" type="slidenum">
              <a:rPr lang="en-US" smtClean="0"/>
              <a:pPr/>
              <a:t>24</a:t>
            </a:fld>
            <a:endParaRPr lang="en-US"/>
          </a:p>
        </p:txBody>
      </p:sp>
      <p:sp>
        <p:nvSpPr>
          <p:cNvPr id="5" name="Rounded Rectangle 4"/>
          <p:cNvSpPr/>
          <p:nvPr/>
        </p:nvSpPr>
        <p:spPr>
          <a:xfrm>
            <a:off x="6286512" y="1643050"/>
            <a:ext cx="1571636" cy="914400"/>
          </a:xfrm>
          <a:prstGeom prst="round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b="1" dirty="0" smtClean="0"/>
              <a:t>Model</a:t>
            </a:r>
            <a:endParaRPr lang="it-IT" b="1" dirty="0"/>
          </a:p>
        </p:txBody>
      </p:sp>
      <p:sp>
        <p:nvSpPr>
          <p:cNvPr id="6" name="Rounded Rectangle 5"/>
          <p:cNvSpPr/>
          <p:nvPr/>
        </p:nvSpPr>
        <p:spPr>
          <a:xfrm>
            <a:off x="6286512" y="3857628"/>
            <a:ext cx="1571636" cy="914400"/>
          </a:xfrm>
          <a:prstGeom prst="round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b="1" dirty="0" err="1" smtClean="0"/>
              <a:t>View</a:t>
            </a:r>
            <a:endParaRPr lang="it-IT" b="1" dirty="0"/>
          </a:p>
        </p:txBody>
      </p:sp>
      <p:sp>
        <p:nvSpPr>
          <p:cNvPr id="7" name="Rounded Rectangle 6"/>
          <p:cNvSpPr/>
          <p:nvPr/>
        </p:nvSpPr>
        <p:spPr>
          <a:xfrm>
            <a:off x="3428992" y="2643182"/>
            <a:ext cx="1571636" cy="914400"/>
          </a:xfrm>
          <a:prstGeom prst="round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b="1" dirty="0" smtClean="0"/>
              <a:t>Controller</a:t>
            </a:r>
            <a:endParaRPr lang="it-IT" b="1" dirty="0"/>
          </a:p>
        </p:txBody>
      </p:sp>
      <p:cxnSp>
        <p:nvCxnSpPr>
          <p:cNvPr id="8" name="Straight Arrow Connector 7"/>
          <p:cNvCxnSpPr/>
          <p:nvPr/>
        </p:nvCxnSpPr>
        <p:spPr>
          <a:xfrm>
            <a:off x="1428728" y="3071810"/>
            <a:ext cx="1857388" cy="1588"/>
          </a:xfrm>
          <a:prstGeom prst="straightConnector1">
            <a:avLst/>
          </a:prstGeom>
          <a:ln w="25400" cmpd="sng">
            <a:tailEnd type="triangle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/>
          <p:cNvCxnSpPr/>
          <p:nvPr/>
        </p:nvCxnSpPr>
        <p:spPr>
          <a:xfrm flipV="1">
            <a:off x="5214942" y="2071678"/>
            <a:ext cx="714380" cy="571504"/>
          </a:xfrm>
          <a:prstGeom prst="straightConnector1">
            <a:avLst/>
          </a:prstGeom>
          <a:ln w="25400" cmpd="sng">
            <a:headEnd type="triangle"/>
            <a:tailEnd type="triangle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/>
          <p:nvPr/>
        </p:nvCxnSpPr>
        <p:spPr>
          <a:xfrm>
            <a:off x="5072066" y="3571876"/>
            <a:ext cx="1071570" cy="715968"/>
          </a:xfrm>
          <a:prstGeom prst="straightConnector1">
            <a:avLst/>
          </a:prstGeom>
          <a:ln w="25400" cmpd="sng">
            <a:tailEnd type="triangle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/>
          <p:nvPr/>
        </p:nvCxnSpPr>
        <p:spPr>
          <a:xfrm rot="10800000">
            <a:off x="1500166" y="4500570"/>
            <a:ext cx="4643470" cy="1588"/>
          </a:xfrm>
          <a:prstGeom prst="straightConnector1">
            <a:avLst/>
          </a:prstGeom>
          <a:ln w="25400" cmpd="sng">
            <a:tailEnd type="triangle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2071670" y="2571744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 smtClean="0"/>
              <a:t>1</a:t>
            </a:r>
            <a:endParaRPr lang="it-IT" dirty="0"/>
          </a:p>
        </p:txBody>
      </p:sp>
      <p:sp>
        <p:nvSpPr>
          <p:cNvPr id="13" name="TextBox 12"/>
          <p:cNvSpPr txBox="1"/>
          <p:nvPr/>
        </p:nvSpPr>
        <p:spPr>
          <a:xfrm>
            <a:off x="2786050" y="4572008"/>
            <a:ext cx="2857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5</a:t>
            </a:r>
            <a:endParaRPr lang="it-IT" dirty="0"/>
          </a:p>
        </p:txBody>
      </p:sp>
      <p:sp>
        <p:nvSpPr>
          <p:cNvPr id="14" name="TextBox 13"/>
          <p:cNvSpPr txBox="1"/>
          <p:nvPr/>
        </p:nvSpPr>
        <p:spPr>
          <a:xfrm>
            <a:off x="5143504" y="1928802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 smtClean="0"/>
              <a:t>2</a:t>
            </a:r>
            <a:endParaRPr lang="it-IT" dirty="0"/>
          </a:p>
        </p:txBody>
      </p:sp>
      <p:sp>
        <p:nvSpPr>
          <p:cNvPr id="15" name="TextBox 14"/>
          <p:cNvSpPr txBox="1"/>
          <p:nvPr/>
        </p:nvSpPr>
        <p:spPr>
          <a:xfrm>
            <a:off x="5072066" y="3857628"/>
            <a:ext cx="2857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4</a:t>
            </a:r>
            <a:endParaRPr lang="it-IT" dirty="0"/>
          </a:p>
        </p:txBody>
      </p:sp>
      <p:sp>
        <p:nvSpPr>
          <p:cNvPr id="16" name="TextBox 15"/>
          <p:cNvSpPr txBox="1"/>
          <p:nvPr/>
        </p:nvSpPr>
        <p:spPr>
          <a:xfrm>
            <a:off x="5500694" y="2571744"/>
            <a:ext cx="2857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3</a:t>
            </a:r>
            <a:endParaRPr lang="it-IT" dirty="0"/>
          </a:p>
        </p:txBody>
      </p:sp>
      <p:sp>
        <p:nvSpPr>
          <p:cNvPr id="31" name="Rounded Rectangle 30"/>
          <p:cNvSpPr/>
          <p:nvPr/>
        </p:nvSpPr>
        <p:spPr>
          <a:xfrm>
            <a:off x="428596" y="2643182"/>
            <a:ext cx="785818" cy="2500330"/>
          </a:xfrm>
          <a:prstGeom prst="round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wordArtVert" rtlCol="0" anchor="ctr"/>
          <a:lstStyle/>
          <a:p>
            <a:pPr algn="ctr"/>
            <a:r>
              <a:rPr lang="it-IT" b="1" dirty="0" smtClean="0"/>
              <a:t>Browser</a:t>
            </a:r>
            <a:endParaRPr lang="it-IT" b="1" dirty="0"/>
          </a:p>
        </p:txBody>
      </p:sp>
      <p:sp>
        <p:nvSpPr>
          <p:cNvPr id="32" name="Rounded Rectangular Callout 31"/>
          <p:cNvSpPr/>
          <p:nvPr/>
        </p:nvSpPr>
        <p:spPr>
          <a:xfrm>
            <a:off x="1428728" y="1571612"/>
            <a:ext cx="1857388" cy="612648"/>
          </a:xfrm>
          <a:prstGeom prst="wedgeRoundRectCallout">
            <a:avLst>
              <a:gd name="adj1" fmla="val -8760"/>
              <a:gd name="adj2" fmla="val 111595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400" dirty="0" smtClean="0"/>
              <a:t>La </a:t>
            </a:r>
            <a:r>
              <a:rPr lang="en-US" sz="1400" dirty="0" err="1" smtClean="0"/>
              <a:t>richiesta</a:t>
            </a:r>
            <a:r>
              <a:rPr lang="en-US" sz="1400" dirty="0" smtClean="0"/>
              <a:t> </a:t>
            </a:r>
            <a:r>
              <a:rPr lang="en-US" sz="1400" dirty="0" err="1" smtClean="0"/>
              <a:t>arriva</a:t>
            </a:r>
            <a:r>
              <a:rPr lang="en-US" sz="1400" dirty="0" smtClean="0"/>
              <a:t> al controller</a:t>
            </a:r>
            <a:endParaRPr lang="en-US" sz="1400" dirty="0"/>
          </a:p>
        </p:txBody>
      </p:sp>
      <p:sp>
        <p:nvSpPr>
          <p:cNvPr id="33" name="Rounded Rectangular Callout 32"/>
          <p:cNvSpPr/>
          <p:nvPr/>
        </p:nvSpPr>
        <p:spPr>
          <a:xfrm>
            <a:off x="3929058" y="1142984"/>
            <a:ext cx="1714512" cy="612648"/>
          </a:xfrm>
          <a:prstGeom prst="wedgeRoundRectCallout">
            <a:avLst>
              <a:gd name="adj1" fmla="val 30005"/>
              <a:gd name="adj2" fmla="val 88030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400" dirty="0" smtClean="0"/>
              <a:t>Il Controller </a:t>
            </a:r>
            <a:r>
              <a:rPr lang="en-US" sz="1400" dirty="0" err="1" smtClean="0"/>
              <a:t>chiede</a:t>
            </a:r>
            <a:r>
              <a:rPr lang="en-US" sz="1400" dirty="0" smtClean="0"/>
              <a:t> </a:t>
            </a:r>
            <a:r>
              <a:rPr lang="en-US" sz="1400" dirty="0" err="1" smtClean="0"/>
              <a:t>i</a:t>
            </a:r>
            <a:r>
              <a:rPr lang="en-US" sz="1400" dirty="0" smtClean="0"/>
              <a:t> </a:t>
            </a:r>
            <a:r>
              <a:rPr lang="en-US" sz="1400" dirty="0" err="1" smtClean="0"/>
              <a:t>dati</a:t>
            </a:r>
            <a:r>
              <a:rPr lang="en-US" sz="1400" dirty="0" smtClean="0"/>
              <a:t> al Model</a:t>
            </a:r>
            <a:endParaRPr lang="en-US" sz="1400" dirty="0"/>
          </a:p>
        </p:txBody>
      </p:sp>
      <p:sp>
        <p:nvSpPr>
          <p:cNvPr id="34" name="Rounded Rectangular Callout 33"/>
          <p:cNvSpPr/>
          <p:nvPr/>
        </p:nvSpPr>
        <p:spPr>
          <a:xfrm>
            <a:off x="6500826" y="2857496"/>
            <a:ext cx="2143140" cy="785818"/>
          </a:xfrm>
          <a:prstGeom prst="wedgeRoundRectCallout">
            <a:avLst>
              <a:gd name="adj1" fmla="val -87696"/>
              <a:gd name="adj2" fmla="val -55332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/>
              <a:t>Il Model </a:t>
            </a:r>
            <a:r>
              <a:rPr lang="en-US" sz="1400" dirty="0" err="1" smtClean="0"/>
              <a:t>restituisce</a:t>
            </a:r>
            <a:r>
              <a:rPr lang="en-US" sz="1400" dirty="0" smtClean="0"/>
              <a:t> </a:t>
            </a:r>
            <a:r>
              <a:rPr lang="en-US" sz="1400" dirty="0" err="1" smtClean="0"/>
              <a:t>i</a:t>
            </a:r>
            <a:r>
              <a:rPr lang="en-US" sz="1400" dirty="0" smtClean="0"/>
              <a:t> </a:t>
            </a:r>
            <a:r>
              <a:rPr lang="en-US" sz="1400" dirty="0" err="1" smtClean="0"/>
              <a:t>dati</a:t>
            </a:r>
            <a:r>
              <a:rPr lang="en-US" sz="1400" dirty="0" smtClean="0"/>
              <a:t> al controller</a:t>
            </a:r>
            <a:endParaRPr lang="en-US" sz="1400" dirty="0"/>
          </a:p>
        </p:txBody>
      </p:sp>
      <p:sp>
        <p:nvSpPr>
          <p:cNvPr id="36" name="Rounded Rectangular Callout 35"/>
          <p:cNvSpPr/>
          <p:nvPr/>
        </p:nvSpPr>
        <p:spPr>
          <a:xfrm>
            <a:off x="2000232" y="3714752"/>
            <a:ext cx="2271722" cy="642942"/>
          </a:xfrm>
          <a:prstGeom prst="wedgeRoundRectCallout">
            <a:avLst>
              <a:gd name="adj1" fmla="val 91055"/>
              <a:gd name="adj2" fmla="val 4433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400" dirty="0" smtClean="0"/>
              <a:t>Il controller </a:t>
            </a:r>
            <a:r>
              <a:rPr lang="en-US" sz="1400" dirty="0" err="1" smtClean="0"/>
              <a:t>formatta</a:t>
            </a:r>
            <a:r>
              <a:rPr lang="en-US" sz="1400" dirty="0" smtClean="0"/>
              <a:t> </a:t>
            </a:r>
            <a:r>
              <a:rPr lang="en-US" sz="1400" dirty="0" err="1" smtClean="0"/>
              <a:t>i</a:t>
            </a:r>
            <a:r>
              <a:rPr lang="en-US" sz="1400" dirty="0" smtClean="0"/>
              <a:t> </a:t>
            </a:r>
            <a:r>
              <a:rPr lang="en-US" sz="1400" dirty="0" err="1" smtClean="0"/>
              <a:t>dati</a:t>
            </a:r>
            <a:r>
              <a:rPr lang="en-US" sz="1400" dirty="0" smtClean="0"/>
              <a:t> e </a:t>
            </a:r>
            <a:r>
              <a:rPr lang="en-US" sz="1400" dirty="0" err="1" smtClean="0"/>
              <a:t>li</a:t>
            </a:r>
            <a:r>
              <a:rPr lang="en-US" sz="1400" dirty="0" smtClean="0"/>
              <a:t> </a:t>
            </a:r>
            <a:r>
              <a:rPr lang="en-US" sz="1400" dirty="0" err="1" smtClean="0"/>
              <a:t>passa</a:t>
            </a:r>
            <a:r>
              <a:rPr lang="en-US" sz="1400" dirty="0" smtClean="0"/>
              <a:t> </a:t>
            </a:r>
            <a:r>
              <a:rPr lang="en-US" sz="1400" dirty="0" err="1" smtClean="0"/>
              <a:t>alla</a:t>
            </a:r>
            <a:r>
              <a:rPr lang="en-US" sz="1400" dirty="0" smtClean="0"/>
              <a:t> view</a:t>
            </a:r>
            <a:endParaRPr lang="en-US" sz="1400" dirty="0"/>
          </a:p>
        </p:txBody>
      </p:sp>
      <p:sp>
        <p:nvSpPr>
          <p:cNvPr id="37" name="Rounded Rectangular Callout 36"/>
          <p:cNvSpPr/>
          <p:nvPr/>
        </p:nvSpPr>
        <p:spPr>
          <a:xfrm>
            <a:off x="3071802" y="5214950"/>
            <a:ext cx="2286016" cy="785818"/>
          </a:xfrm>
          <a:prstGeom prst="wedgeRoundRectCallout">
            <a:avLst>
              <a:gd name="adj1" fmla="val -64141"/>
              <a:gd name="adj2" fmla="val -101709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/>
              <a:t>La view </a:t>
            </a:r>
            <a:r>
              <a:rPr lang="en-US" sz="1400" dirty="0" err="1" smtClean="0"/>
              <a:t>costriusce</a:t>
            </a:r>
            <a:r>
              <a:rPr lang="en-US" sz="1400" dirty="0" smtClean="0"/>
              <a:t> la </a:t>
            </a:r>
            <a:r>
              <a:rPr lang="en-US" sz="1400" dirty="0" err="1" smtClean="0"/>
              <a:t>pagina</a:t>
            </a:r>
            <a:r>
              <a:rPr lang="en-US" sz="1400" dirty="0" smtClean="0"/>
              <a:t>  </a:t>
            </a:r>
            <a:r>
              <a:rPr lang="en-US" sz="1400" dirty="0" err="1" smtClean="0"/>
              <a:t>che</a:t>
            </a:r>
            <a:r>
              <a:rPr lang="en-US" sz="1400" dirty="0" smtClean="0"/>
              <a:t> </a:t>
            </a:r>
            <a:r>
              <a:rPr lang="en-US" sz="1400" dirty="0" err="1" smtClean="0"/>
              <a:t>viene</a:t>
            </a:r>
            <a:r>
              <a:rPr lang="en-US" sz="1400" dirty="0" smtClean="0"/>
              <a:t> </a:t>
            </a:r>
            <a:r>
              <a:rPr lang="en-US" sz="1400" dirty="0" err="1" smtClean="0"/>
              <a:t>inivata</a:t>
            </a:r>
            <a:r>
              <a:rPr lang="en-US" sz="1400" dirty="0" smtClean="0"/>
              <a:t> al browser</a:t>
            </a:r>
            <a:endParaRPr lang="en-US" sz="1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12" grpId="0"/>
      <p:bldP spid="13" grpId="0"/>
      <p:bldP spid="14" grpId="0"/>
      <p:bldP spid="15" grpId="0"/>
      <p:bldP spid="16" grpId="0"/>
      <p:bldP spid="32" grpId="0" animBg="1"/>
      <p:bldP spid="33" grpId="0" animBg="1"/>
      <p:bldP spid="34" grpId="0" animBg="1"/>
      <p:bldP spid="36" grpId="0" animBg="1"/>
      <p:bldP spid="37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ASP.NET MVC </a:t>
            </a:r>
            <a:r>
              <a:rPr lang="en-US" dirty="0" err="1" smtClean="0"/>
              <a:t>nel</a:t>
            </a:r>
            <a:r>
              <a:rPr lang="en-US" dirty="0" smtClean="0"/>
              <a:t> </a:t>
            </a:r>
            <a:r>
              <a:rPr lang="en-US" dirty="0" err="1" smtClean="0"/>
              <a:t>dettaglio</a:t>
            </a:r>
            <a:endParaRPr lang="en-US" dirty="0"/>
          </a:p>
        </p:txBody>
      </p:sp>
      <p:sp>
        <p:nvSpPr>
          <p:cNvPr id="6" name="Subtitle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[with Demo]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Flusso</a:t>
            </a:r>
            <a:r>
              <a:rPr lang="en-US" dirty="0" smtClean="0"/>
              <a:t> </a:t>
            </a:r>
            <a:r>
              <a:rPr lang="en-US" dirty="0" err="1" smtClean="0"/>
              <a:t>della</a:t>
            </a:r>
            <a:r>
              <a:rPr lang="en-US" dirty="0" smtClean="0"/>
              <a:t> </a:t>
            </a:r>
            <a:r>
              <a:rPr lang="en-US" dirty="0" err="1" smtClean="0"/>
              <a:t>richiesta</a:t>
            </a:r>
            <a:endParaRPr lang="en-US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</p:nvPr>
        </p:nvGraphicFramePr>
        <p:xfrm>
          <a:off x="357158" y="990600"/>
          <a:ext cx="8329642" cy="48672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0" y="6172200"/>
            <a:ext cx="2133600" cy="323850"/>
          </a:xfrm>
          <a:prstGeom prst="rect">
            <a:avLst/>
          </a:prstGeom>
        </p:spPr>
        <p:txBody>
          <a:bodyPr/>
          <a:lstStyle/>
          <a:p>
            <a:fld id="{B9EAB02C-EC2A-4E09-A324-1FFFBDB5DA2B}" type="slidenum">
              <a:rPr lang="en-US" smtClean="0"/>
              <a:pPr/>
              <a:t>26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Routing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90600"/>
            <a:ext cx="8229600" cy="1643527"/>
          </a:xfrm>
        </p:spPr>
        <p:txBody>
          <a:bodyPr/>
          <a:lstStyle/>
          <a:p>
            <a:r>
              <a:rPr lang="en-US" dirty="0" smtClean="0"/>
              <a:t>Parte </a:t>
            </a:r>
            <a:r>
              <a:rPr lang="en-US" dirty="0" err="1" smtClean="0"/>
              <a:t>di</a:t>
            </a:r>
            <a:r>
              <a:rPr lang="en-US" dirty="0" smtClean="0"/>
              <a:t> ASP.NET 3.5 SP1</a:t>
            </a:r>
          </a:p>
          <a:p>
            <a:pPr lvl="1"/>
            <a:r>
              <a:rPr lang="en-US" dirty="0" err="1" smtClean="0"/>
              <a:t>System.Web.Routing.dll</a:t>
            </a:r>
            <a:endParaRPr lang="en-US" dirty="0" smtClean="0"/>
          </a:p>
          <a:p>
            <a:r>
              <a:rPr lang="en-US" dirty="0" err="1" smtClean="0"/>
              <a:t>Url</a:t>
            </a:r>
            <a:r>
              <a:rPr lang="en-US" dirty="0" smtClean="0"/>
              <a:t> con </a:t>
            </a:r>
            <a:r>
              <a:rPr lang="en-US" dirty="0" err="1" smtClean="0"/>
              <a:t>parametri</a:t>
            </a:r>
            <a:r>
              <a:rPr lang="en-US" dirty="0" smtClean="0"/>
              <a:t>:</a:t>
            </a:r>
          </a:p>
          <a:p>
            <a:pPr lvl="1"/>
            <a:r>
              <a:rPr lang="en-US" dirty="0" smtClean="0"/>
              <a:t>{controller}, {action}, {</a:t>
            </a:r>
            <a:r>
              <a:rPr lang="en-US" dirty="0" err="1" smtClean="0"/>
              <a:t>parametri</a:t>
            </a:r>
            <a:r>
              <a:rPr lang="en-US" dirty="0" smtClean="0"/>
              <a:t>}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0" y="6172200"/>
            <a:ext cx="2133600" cy="323850"/>
          </a:xfrm>
          <a:prstGeom prst="rect">
            <a:avLst/>
          </a:prstGeom>
        </p:spPr>
        <p:txBody>
          <a:bodyPr/>
          <a:lstStyle/>
          <a:p>
            <a:fld id="{B9EAB02C-EC2A-4E09-A324-1FFFBDB5DA2B}" type="slidenum">
              <a:rPr lang="en-US" smtClean="0"/>
              <a:pPr/>
              <a:t>27</a:t>
            </a:fld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357158" y="3000372"/>
            <a:ext cx="8501122" cy="341632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it-IT" dirty="0" smtClean="0"/>
              <a:t>routes.MapRoute(</a:t>
            </a:r>
          </a:p>
          <a:p>
            <a:r>
              <a:rPr lang="it-IT" dirty="0" smtClean="0"/>
              <a:t>                "Blog",				</a:t>
            </a:r>
            <a:r>
              <a:rPr lang="it-IT" i="1" dirty="0" smtClean="0"/>
              <a:t>//nome</a:t>
            </a:r>
          </a:p>
          <a:p>
            <a:r>
              <a:rPr lang="it-IT" dirty="0" smtClean="0"/>
              <a:t>                "blog/</a:t>
            </a:r>
            <a:r>
              <a:rPr lang="it-IT" b="1" dirty="0" smtClean="0"/>
              <a:t>{date}</a:t>
            </a:r>
            <a:r>
              <a:rPr lang="it-IT" dirty="0" smtClean="0"/>
              <a:t>/</a:t>
            </a:r>
            <a:r>
              <a:rPr lang="it-IT" b="1" dirty="0" smtClean="0"/>
              <a:t>{title}</a:t>
            </a:r>
            <a:r>
              <a:rPr lang="it-IT" dirty="0" smtClean="0"/>
              <a:t>", 		</a:t>
            </a:r>
            <a:r>
              <a:rPr lang="it-IT" i="1" dirty="0" smtClean="0"/>
              <a:t>//url</a:t>
            </a:r>
          </a:p>
          <a:p>
            <a:endParaRPr lang="it-IT" i="1" dirty="0" smtClean="0"/>
          </a:p>
          <a:p>
            <a:r>
              <a:rPr lang="it-IT" i="1" dirty="0" smtClean="0"/>
              <a:t>/*valori di default per i parametri*/</a:t>
            </a:r>
          </a:p>
          <a:p>
            <a:r>
              <a:rPr lang="it-IT" dirty="0" smtClean="0"/>
              <a:t>                new {			</a:t>
            </a:r>
            <a:endParaRPr lang="it-IT" i="1" dirty="0" smtClean="0"/>
          </a:p>
          <a:p>
            <a:r>
              <a:rPr lang="it-IT" dirty="0" smtClean="0"/>
              <a:t>                    controller = "Blog",		</a:t>
            </a:r>
            <a:r>
              <a:rPr lang="it-IT" i="1" dirty="0" smtClean="0"/>
              <a:t>//Controller</a:t>
            </a:r>
          </a:p>
          <a:p>
            <a:r>
              <a:rPr lang="it-IT" dirty="0" smtClean="0"/>
              <a:t>                    action = "Show",			</a:t>
            </a:r>
            <a:r>
              <a:rPr lang="it-IT" i="1" dirty="0" smtClean="0"/>
              <a:t>//Action</a:t>
            </a:r>
          </a:p>
          <a:p>
            <a:r>
              <a:rPr lang="it-IT" dirty="0" smtClean="0"/>
              <a:t>                    date = DateTime.Now,		</a:t>
            </a:r>
            <a:r>
              <a:rPr lang="it-IT" i="1" dirty="0" smtClean="0"/>
              <a:t>//Parametri</a:t>
            </a:r>
          </a:p>
          <a:p>
            <a:r>
              <a:rPr lang="it-IT" dirty="0" smtClean="0"/>
              <a:t>                    title = ""</a:t>
            </a:r>
          </a:p>
          <a:p>
            <a:r>
              <a:rPr lang="it-IT" dirty="0" smtClean="0"/>
              <a:t>                    }</a:t>
            </a:r>
          </a:p>
          <a:p>
            <a:r>
              <a:rPr lang="it-IT" dirty="0" smtClean="0"/>
              <a:t>                );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Controller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90600"/>
            <a:ext cx="8229600" cy="1791260"/>
          </a:xfrm>
        </p:spPr>
        <p:txBody>
          <a:bodyPr/>
          <a:lstStyle/>
          <a:p>
            <a:r>
              <a:rPr lang="en-US" dirty="0" err="1" smtClean="0"/>
              <a:t>Classe</a:t>
            </a:r>
            <a:r>
              <a:rPr lang="en-US" dirty="0" smtClean="0"/>
              <a:t> con </a:t>
            </a:r>
            <a:r>
              <a:rPr lang="en-US" dirty="0" err="1" smtClean="0"/>
              <a:t>nome</a:t>
            </a:r>
            <a:r>
              <a:rPr lang="en-US" dirty="0" smtClean="0"/>
              <a:t> </a:t>
            </a:r>
            <a:r>
              <a:rPr lang="en-US" b="1" i="1" dirty="0" smtClean="0"/>
              <a:t>&lt;</a:t>
            </a:r>
            <a:r>
              <a:rPr lang="en-US" b="1" i="1" dirty="0" err="1" smtClean="0"/>
              <a:t>NomeController</a:t>
            </a:r>
            <a:r>
              <a:rPr lang="en-US" b="1" i="1" dirty="0" smtClean="0"/>
              <a:t>&gt;</a:t>
            </a:r>
            <a:r>
              <a:rPr lang="en-US" b="1" dirty="0" smtClean="0"/>
              <a:t>Controller</a:t>
            </a:r>
          </a:p>
          <a:p>
            <a:r>
              <a:rPr lang="en-US" dirty="0" err="1" smtClean="0"/>
              <a:t>Eredita</a:t>
            </a:r>
            <a:r>
              <a:rPr lang="en-US" dirty="0" smtClean="0"/>
              <a:t> </a:t>
            </a:r>
            <a:r>
              <a:rPr lang="en-US" dirty="0" err="1" smtClean="0"/>
              <a:t>da</a:t>
            </a:r>
            <a:r>
              <a:rPr lang="en-US" dirty="0" smtClean="0"/>
              <a:t> </a:t>
            </a:r>
            <a:r>
              <a:rPr lang="en-US" b="1" dirty="0" smtClean="0"/>
              <a:t>Controller</a:t>
            </a:r>
            <a:endParaRPr lang="en-US" dirty="0" smtClean="0"/>
          </a:p>
          <a:p>
            <a:r>
              <a:rPr lang="en-US" dirty="0" smtClean="0"/>
              <a:t>Un </a:t>
            </a:r>
            <a:r>
              <a:rPr lang="en-US" dirty="0" err="1" smtClean="0"/>
              <a:t>metodo</a:t>
            </a:r>
            <a:r>
              <a:rPr lang="en-US" dirty="0" smtClean="0"/>
              <a:t> </a:t>
            </a:r>
            <a:r>
              <a:rPr lang="en-US" dirty="0" err="1" smtClean="0"/>
              <a:t>pubblico</a:t>
            </a:r>
            <a:r>
              <a:rPr lang="en-US" dirty="0" smtClean="0"/>
              <a:t> per Action</a:t>
            </a:r>
          </a:p>
          <a:p>
            <a:r>
              <a:rPr lang="en-US" dirty="0" err="1" smtClean="0"/>
              <a:t>Metodo</a:t>
            </a:r>
            <a:r>
              <a:rPr lang="en-US" dirty="0" smtClean="0"/>
              <a:t> </a:t>
            </a:r>
            <a:r>
              <a:rPr lang="en-US" dirty="0" err="1" smtClean="0"/>
              <a:t>restituisce</a:t>
            </a:r>
            <a:r>
              <a:rPr lang="en-US" dirty="0" smtClean="0"/>
              <a:t> </a:t>
            </a:r>
            <a:r>
              <a:rPr lang="en-US" b="1" dirty="0" err="1" smtClean="0"/>
              <a:t>ActionResult</a:t>
            </a:r>
            <a:endParaRPr lang="en-US" b="1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0" y="6172200"/>
            <a:ext cx="2133600" cy="323850"/>
          </a:xfrm>
          <a:prstGeom prst="rect">
            <a:avLst/>
          </a:prstGeom>
        </p:spPr>
        <p:txBody>
          <a:bodyPr/>
          <a:lstStyle/>
          <a:p>
            <a:fld id="{B9EAB02C-EC2A-4E09-A324-1FFFBDB5DA2B}" type="slidenum">
              <a:rPr lang="en-US" smtClean="0"/>
              <a:pPr/>
              <a:t>28</a:t>
            </a:fld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571472" y="3286124"/>
            <a:ext cx="7858180" cy="286232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it-IT" dirty="0" smtClean="0"/>
              <a:t>public </a:t>
            </a:r>
            <a:r>
              <a:rPr lang="it-IT" dirty="0" err="1" smtClean="0"/>
              <a:t>class</a:t>
            </a:r>
            <a:r>
              <a:rPr lang="it-IT" dirty="0" smtClean="0"/>
              <a:t> </a:t>
            </a:r>
            <a:r>
              <a:rPr lang="it-IT" dirty="0" err="1" smtClean="0"/>
              <a:t>Blog</a:t>
            </a:r>
            <a:r>
              <a:rPr lang="it-IT" b="1" dirty="0" err="1" smtClean="0"/>
              <a:t>Controller</a:t>
            </a:r>
            <a:r>
              <a:rPr lang="it-IT" b="1" dirty="0" smtClean="0"/>
              <a:t> </a:t>
            </a:r>
            <a:r>
              <a:rPr lang="it-IT" dirty="0" smtClean="0"/>
              <a:t>: </a:t>
            </a:r>
            <a:r>
              <a:rPr lang="it-IT" b="1" dirty="0" smtClean="0"/>
              <a:t>Controller</a:t>
            </a:r>
          </a:p>
          <a:p>
            <a:r>
              <a:rPr lang="it-IT" dirty="0" smtClean="0"/>
              <a:t>    {</a:t>
            </a:r>
          </a:p>
          <a:p>
            <a:r>
              <a:rPr lang="en-US" dirty="0" smtClean="0"/>
              <a:t>        public </a:t>
            </a:r>
            <a:r>
              <a:rPr lang="en-US" dirty="0" err="1" smtClean="0"/>
              <a:t>ActionResult</a:t>
            </a:r>
            <a:r>
              <a:rPr lang="en-US" dirty="0" smtClean="0"/>
              <a:t> Show(</a:t>
            </a:r>
            <a:r>
              <a:rPr lang="en-US" dirty="0" err="1" smtClean="0"/>
              <a:t>DateTime</a:t>
            </a:r>
            <a:r>
              <a:rPr lang="en-US" dirty="0" smtClean="0"/>
              <a:t> date, string title)</a:t>
            </a:r>
          </a:p>
          <a:p>
            <a:r>
              <a:rPr lang="it-IT" dirty="0" smtClean="0"/>
              <a:t>        {</a:t>
            </a:r>
          </a:p>
          <a:p>
            <a:r>
              <a:rPr lang="it-IT" dirty="0" smtClean="0"/>
              <a:t>            </a:t>
            </a:r>
            <a:r>
              <a:rPr lang="it-IT" dirty="0" err="1" smtClean="0"/>
              <a:t>ViewData</a:t>
            </a:r>
            <a:r>
              <a:rPr lang="it-IT" dirty="0" smtClean="0"/>
              <a:t>["Titolo"] = </a:t>
            </a:r>
            <a:r>
              <a:rPr lang="it-IT" dirty="0" err="1" smtClean="0"/>
              <a:t>title</a:t>
            </a:r>
            <a:r>
              <a:rPr lang="it-IT" dirty="0" smtClean="0"/>
              <a:t>;</a:t>
            </a:r>
          </a:p>
          <a:p>
            <a:r>
              <a:rPr lang="it-IT" dirty="0" smtClean="0"/>
              <a:t>            </a:t>
            </a:r>
            <a:r>
              <a:rPr lang="it-IT" dirty="0" err="1" smtClean="0"/>
              <a:t>ViewData</a:t>
            </a:r>
            <a:r>
              <a:rPr lang="it-IT" dirty="0" smtClean="0"/>
              <a:t>["Data"] = date;</a:t>
            </a:r>
          </a:p>
          <a:p>
            <a:r>
              <a:rPr lang="it-IT" dirty="0" smtClean="0"/>
              <a:t>            </a:t>
            </a:r>
            <a:r>
              <a:rPr lang="it-IT" dirty="0" err="1" smtClean="0"/>
              <a:t>return</a:t>
            </a:r>
            <a:r>
              <a:rPr lang="it-IT" dirty="0" smtClean="0"/>
              <a:t> </a:t>
            </a:r>
            <a:r>
              <a:rPr lang="it-IT" dirty="0" err="1" smtClean="0"/>
              <a:t>View</a:t>
            </a:r>
            <a:r>
              <a:rPr lang="it-IT" dirty="0" smtClean="0"/>
              <a:t>();</a:t>
            </a:r>
          </a:p>
          <a:p>
            <a:r>
              <a:rPr lang="it-IT" dirty="0" smtClean="0"/>
              <a:t>            //</a:t>
            </a:r>
            <a:r>
              <a:rPr lang="it-IT" dirty="0" err="1" smtClean="0"/>
              <a:t>return</a:t>
            </a:r>
            <a:r>
              <a:rPr lang="it-IT" dirty="0" smtClean="0"/>
              <a:t> </a:t>
            </a:r>
            <a:r>
              <a:rPr lang="it-IT" dirty="0" err="1" smtClean="0"/>
              <a:t>View</a:t>
            </a:r>
            <a:r>
              <a:rPr lang="it-IT" dirty="0" smtClean="0"/>
              <a:t>(“&lt;</a:t>
            </a:r>
            <a:r>
              <a:rPr lang="it-IT" i="1" dirty="0" err="1" smtClean="0"/>
              <a:t>viewName</a:t>
            </a:r>
            <a:r>
              <a:rPr lang="it-IT" i="1" dirty="0" smtClean="0"/>
              <a:t>&gt;</a:t>
            </a:r>
            <a:r>
              <a:rPr lang="it-IT" dirty="0" smtClean="0"/>
              <a:t>", &lt;</a:t>
            </a:r>
            <a:r>
              <a:rPr lang="it-IT" i="1" dirty="0" err="1" smtClean="0"/>
              <a:t>viewdata</a:t>
            </a:r>
            <a:r>
              <a:rPr lang="it-IT" i="1" dirty="0" smtClean="0"/>
              <a:t>&gt;</a:t>
            </a:r>
            <a:r>
              <a:rPr lang="it-IT" dirty="0" smtClean="0"/>
              <a:t>);</a:t>
            </a:r>
          </a:p>
          <a:p>
            <a:r>
              <a:rPr lang="it-IT" dirty="0" smtClean="0"/>
              <a:t>        }</a:t>
            </a:r>
          </a:p>
          <a:p>
            <a:r>
              <a:rPr lang="it-IT" dirty="0" smtClean="0"/>
              <a:t>    }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ctrTitle"/>
          </p:nvPr>
        </p:nvSpPr>
        <p:spPr>
          <a:xfrm>
            <a:off x="685800" y="2846295"/>
            <a:ext cx="7772400" cy="582705"/>
          </a:xfrm>
        </p:spPr>
        <p:txBody>
          <a:bodyPr/>
          <a:lstStyle/>
          <a:p>
            <a:r>
              <a:rPr lang="en-US" dirty="0" err="1" smtClean="0"/>
              <a:t>Storia</a:t>
            </a:r>
            <a:r>
              <a:rPr lang="en-US" dirty="0" smtClean="0"/>
              <a:t> </a:t>
            </a:r>
            <a:r>
              <a:rPr lang="en-US" dirty="0" err="1" smtClean="0"/>
              <a:t>degli</a:t>
            </a:r>
            <a:r>
              <a:rPr lang="en-US" dirty="0" smtClean="0"/>
              <a:t> </a:t>
            </a:r>
            <a:r>
              <a:rPr lang="en-US" dirty="0" err="1" smtClean="0"/>
              <a:t>strumenti</a:t>
            </a:r>
            <a:r>
              <a:rPr lang="en-US" dirty="0" smtClean="0"/>
              <a:t> Microsoft per lo </a:t>
            </a:r>
            <a:r>
              <a:rPr lang="en-US" dirty="0" err="1" smtClean="0"/>
              <a:t>sviluppo</a:t>
            </a:r>
            <a:r>
              <a:rPr lang="en-US" dirty="0" smtClean="0"/>
              <a:t> Web</a:t>
            </a:r>
          </a:p>
        </p:txBody>
      </p:sp>
      <p:sp>
        <p:nvSpPr>
          <p:cNvPr id="6" name="Subtitle 5"/>
          <p:cNvSpPr>
            <a:spLocks noGrp="1"/>
          </p:cNvSpPr>
          <p:nvPr>
            <p:ph type="subTitle" idx="1"/>
          </p:nvPr>
        </p:nvSpPr>
        <p:spPr>
          <a:xfrm>
            <a:off x="653142" y="3490473"/>
            <a:ext cx="7772400" cy="323165"/>
          </a:xfrm>
        </p:spPr>
        <p:txBody>
          <a:bodyPr/>
          <a:lstStyle/>
          <a:p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View – Loosely Typed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8596" y="990600"/>
            <a:ext cx="8229600" cy="1421928"/>
          </a:xfrm>
        </p:spPr>
        <p:txBody>
          <a:bodyPr/>
          <a:lstStyle/>
          <a:p>
            <a:r>
              <a:rPr lang="en-US" dirty="0" smtClean="0"/>
              <a:t>E’ un </a:t>
            </a:r>
            <a:r>
              <a:rPr lang="en-US" dirty="0" err="1" smtClean="0"/>
              <a:t>normale</a:t>
            </a:r>
            <a:r>
              <a:rPr lang="en-US" dirty="0" smtClean="0"/>
              <a:t> </a:t>
            </a:r>
            <a:r>
              <a:rPr lang="en-US" dirty="0" err="1" smtClean="0"/>
              <a:t>WebForm</a:t>
            </a:r>
            <a:r>
              <a:rPr lang="en-US" dirty="0" smtClean="0"/>
              <a:t> </a:t>
            </a:r>
            <a:r>
              <a:rPr lang="en-US" dirty="0" err="1" smtClean="0"/>
              <a:t>che</a:t>
            </a:r>
            <a:r>
              <a:rPr lang="en-US" dirty="0" smtClean="0"/>
              <a:t> </a:t>
            </a:r>
            <a:r>
              <a:rPr lang="en-US" dirty="0" err="1" smtClean="0"/>
              <a:t>eredita</a:t>
            </a:r>
            <a:r>
              <a:rPr lang="en-US" dirty="0" smtClean="0"/>
              <a:t> </a:t>
            </a:r>
            <a:r>
              <a:rPr lang="en-US" dirty="0" err="1" smtClean="0"/>
              <a:t>da</a:t>
            </a:r>
            <a:r>
              <a:rPr lang="en-US" dirty="0" smtClean="0"/>
              <a:t> </a:t>
            </a:r>
            <a:r>
              <a:rPr lang="en-US" b="1" dirty="0" err="1" smtClean="0"/>
              <a:t>ViewPage</a:t>
            </a:r>
            <a:endParaRPr lang="en-US" b="1" dirty="0" smtClean="0"/>
          </a:p>
          <a:p>
            <a:r>
              <a:rPr lang="en-US" sz="2800" b="1" dirty="0" smtClean="0"/>
              <a:t>DEVE SOLO</a:t>
            </a:r>
            <a:r>
              <a:rPr lang="en-US" dirty="0" smtClean="0"/>
              <a:t> </a:t>
            </a:r>
            <a:r>
              <a:rPr lang="en-US" dirty="0" err="1" smtClean="0"/>
              <a:t>costruire</a:t>
            </a:r>
            <a:r>
              <a:rPr lang="en-US" dirty="0" smtClean="0"/>
              <a:t> la UI HTML</a:t>
            </a:r>
          </a:p>
          <a:p>
            <a:r>
              <a:rPr lang="en-US" dirty="0" err="1" smtClean="0"/>
              <a:t>ViewData</a:t>
            </a:r>
            <a:r>
              <a:rPr lang="en-US" dirty="0" smtClean="0"/>
              <a:t> è +/- </a:t>
            </a:r>
            <a:r>
              <a:rPr lang="en-US" dirty="0" err="1" smtClean="0"/>
              <a:t>una</a:t>
            </a:r>
            <a:r>
              <a:rPr lang="en-US" dirty="0" smtClean="0"/>
              <a:t> </a:t>
            </a:r>
            <a:r>
              <a:rPr lang="en-US" dirty="0" err="1" smtClean="0"/>
              <a:t>HashTable</a:t>
            </a: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0" y="6172200"/>
            <a:ext cx="2133600" cy="323850"/>
          </a:xfrm>
          <a:prstGeom prst="rect">
            <a:avLst/>
          </a:prstGeom>
        </p:spPr>
        <p:txBody>
          <a:bodyPr/>
          <a:lstStyle/>
          <a:p>
            <a:fld id="{B9EAB02C-EC2A-4E09-A324-1FFFBDB5DA2B}" type="slidenum">
              <a:rPr lang="en-US" smtClean="0"/>
              <a:pPr/>
              <a:t>29</a:t>
            </a:fld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500034" y="2857496"/>
            <a:ext cx="8215370" cy="1200329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dirty="0" smtClean="0"/>
              <a:t>public partial class Show : </a:t>
            </a:r>
            <a:r>
              <a:rPr lang="en-US" b="1" dirty="0" err="1" smtClean="0"/>
              <a:t>ViewPage</a:t>
            </a:r>
            <a:endParaRPr lang="en-US" b="1" dirty="0" smtClean="0"/>
          </a:p>
          <a:p>
            <a:r>
              <a:rPr lang="it-IT" dirty="0" smtClean="0"/>
              <a:t>    {</a:t>
            </a:r>
          </a:p>
          <a:p>
            <a:r>
              <a:rPr lang="it-IT" dirty="0" smtClean="0"/>
              <a:t>	//quasi sempre vuoto</a:t>
            </a:r>
          </a:p>
          <a:p>
            <a:r>
              <a:rPr lang="it-IT" dirty="0" smtClean="0"/>
              <a:t>    }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1000100" y="4429132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500034" y="4357694"/>
            <a:ext cx="8215370" cy="92333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it-IT" dirty="0" smtClean="0"/>
              <a:t>&lt;h2&gt;&lt;%= </a:t>
            </a:r>
            <a:r>
              <a:rPr lang="it-IT" dirty="0" err="1" smtClean="0"/>
              <a:t>Html.Encode</a:t>
            </a:r>
            <a:r>
              <a:rPr lang="it-IT" dirty="0" smtClean="0"/>
              <a:t>(</a:t>
            </a:r>
            <a:r>
              <a:rPr lang="it-IT" b="1" dirty="0" err="1" smtClean="0"/>
              <a:t>ViewData</a:t>
            </a:r>
            <a:r>
              <a:rPr lang="it-IT" dirty="0" smtClean="0"/>
              <a:t>["</a:t>
            </a:r>
            <a:r>
              <a:rPr lang="it-IT" dirty="0" err="1" smtClean="0"/>
              <a:t>Message</a:t>
            </a:r>
            <a:r>
              <a:rPr lang="it-IT" dirty="0" smtClean="0"/>
              <a:t>"]) %&gt;&lt;/h2&gt;</a:t>
            </a:r>
          </a:p>
          <a:p>
            <a:endParaRPr lang="it-IT" dirty="0" smtClean="0"/>
          </a:p>
          <a:p>
            <a:r>
              <a:rPr lang="it-IT" dirty="0" smtClean="0"/>
              <a:t>&lt;%= ((</a:t>
            </a:r>
            <a:r>
              <a:rPr lang="it-IT" dirty="0" err="1" smtClean="0"/>
              <a:t>DateTime</a:t>
            </a:r>
            <a:r>
              <a:rPr lang="it-IT" dirty="0" smtClean="0"/>
              <a:t>)</a:t>
            </a:r>
            <a:r>
              <a:rPr lang="it-IT" b="1" dirty="0" err="1" smtClean="0"/>
              <a:t>ViewData</a:t>
            </a:r>
            <a:r>
              <a:rPr lang="it-IT" dirty="0" smtClean="0"/>
              <a:t>["Data"]).</a:t>
            </a:r>
            <a:r>
              <a:rPr lang="it-IT" dirty="0" err="1" smtClean="0"/>
              <a:t>ToLongDateString</a:t>
            </a:r>
            <a:r>
              <a:rPr lang="it-IT" dirty="0" smtClean="0"/>
              <a:t>()%&gt;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View – Strongly Typed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90600"/>
            <a:ext cx="8229600" cy="1569660"/>
          </a:xfrm>
        </p:spPr>
        <p:txBody>
          <a:bodyPr/>
          <a:lstStyle/>
          <a:p>
            <a:r>
              <a:rPr lang="en-US" dirty="0" smtClean="0"/>
              <a:t>La view </a:t>
            </a:r>
            <a:r>
              <a:rPr lang="en-US" dirty="0" err="1" smtClean="0"/>
              <a:t>può</a:t>
            </a:r>
            <a:r>
              <a:rPr lang="en-US" dirty="0" smtClean="0"/>
              <a:t> </a:t>
            </a:r>
            <a:r>
              <a:rPr lang="en-US" dirty="0" err="1" smtClean="0"/>
              <a:t>anche</a:t>
            </a:r>
            <a:r>
              <a:rPr lang="en-US" dirty="0" smtClean="0"/>
              <a:t> </a:t>
            </a:r>
            <a:r>
              <a:rPr lang="en-US" dirty="0" err="1" smtClean="0"/>
              <a:t>essere</a:t>
            </a:r>
            <a:r>
              <a:rPr lang="en-US" dirty="0" smtClean="0"/>
              <a:t> strongly typed</a:t>
            </a:r>
          </a:p>
          <a:p>
            <a:pPr lvl="2"/>
            <a:r>
              <a:rPr lang="en-US" dirty="0" err="1" smtClean="0"/>
              <a:t>Complie</a:t>
            </a:r>
            <a:r>
              <a:rPr lang="en-US" dirty="0" smtClean="0"/>
              <a:t> time check</a:t>
            </a:r>
          </a:p>
          <a:p>
            <a:pPr lvl="2"/>
            <a:r>
              <a:rPr lang="en-US" dirty="0" err="1" smtClean="0"/>
              <a:t>Intellisense</a:t>
            </a:r>
            <a:r>
              <a:rPr lang="en-US" dirty="0" smtClean="0"/>
              <a:t> friendly </a:t>
            </a:r>
            <a:r>
              <a:rPr lang="en-US" dirty="0" smtClean="0">
                <a:sym typeface="Wingdings" pitchFamily="2" charset="2"/>
              </a:rPr>
              <a:t></a:t>
            </a:r>
          </a:p>
          <a:p>
            <a:r>
              <a:rPr lang="en-US" dirty="0" err="1" smtClean="0">
                <a:sym typeface="Wingdings" pitchFamily="2" charset="2"/>
              </a:rPr>
              <a:t>ViewData</a:t>
            </a:r>
            <a:r>
              <a:rPr lang="en-US" dirty="0" smtClean="0">
                <a:sym typeface="Wingdings" pitchFamily="2" charset="2"/>
              </a:rPr>
              <a:t> è </a:t>
            </a:r>
            <a:r>
              <a:rPr lang="en-US" dirty="0" err="1" smtClean="0">
                <a:sym typeface="Wingdings" pitchFamily="2" charset="2"/>
              </a:rPr>
              <a:t>una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classe</a:t>
            </a:r>
            <a:r>
              <a:rPr lang="en-US" dirty="0" smtClean="0">
                <a:sym typeface="Wingdings" pitchFamily="2" charset="2"/>
              </a:rPr>
              <a:t> custom</a:t>
            </a: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0" y="6172200"/>
            <a:ext cx="2133600" cy="323850"/>
          </a:xfrm>
          <a:prstGeom prst="rect">
            <a:avLst/>
          </a:prstGeom>
        </p:spPr>
        <p:txBody>
          <a:bodyPr/>
          <a:lstStyle/>
          <a:p>
            <a:fld id="{B9EAB02C-EC2A-4E09-A324-1FFFBDB5DA2B}" type="slidenum">
              <a:rPr lang="en-US" smtClean="0"/>
              <a:pPr/>
              <a:t>30</a:t>
            </a:fld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214282" y="3000372"/>
            <a:ext cx="8501122" cy="1200329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dirty="0" smtClean="0"/>
              <a:t>public partial class </a:t>
            </a:r>
            <a:r>
              <a:rPr lang="en-US" dirty="0" err="1" smtClean="0"/>
              <a:t>StrongShow</a:t>
            </a:r>
            <a:r>
              <a:rPr lang="en-US" dirty="0" smtClean="0"/>
              <a:t> : </a:t>
            </a:r>
            <a:r>
              <a:rPr lang="en-US" b="1" dirty="0" err="1" smtClean="0"/>
              <a:t>ViewPage</a:t>
            </a:r>
            <a:r>
              <a:rPr lang="en-US" b="1" dirty="0" smtClean="0"/>
              <a:t>&lt;</a:t>
            </a:r>
            <a:r>
              <a:rPr lang="en-US" b="1" dirty="0" err="1" smtClean="0"/>
              <a:t>PresentationModelClass</a:t>
            </a:r>
            <a:r>
              <a:rPr lang="en-US" b="1" dirty="0" smtClean="0"/>
              <a:t>&gt;</a:t>
            </a:r>
          </a:p>
          <a:p>
            <a:r>
              <a:rPr lang="it-IT" dirty="0" smtClean="0"/>
              <a:t>    {</a:t>
            </a:r>
          </a:p>
          <a:p>
            <a:r>
              <a:rPr lang="it-IT" dirty="0" smtClean="0"/>
              <a:t>	//quasi sempre vuoto</a:t>
            </a:r>
          </a:p>
          <a:p>
            <a:r>
              <a:rPr lang="it-IT" dirty="0" smtClean="0"/>
              <a:t>    }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214282" y="4714884"/>
            <a:ext cx="8501122" cy="92333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it-IT" dirty="0" smtClean="0"/>
              <a:t>&lt;h2&gt;&lt;%= </a:t>
            </a:r>
            <a:r>
              <a:rPr lang="it-IT" dirty="0" err="1" smtClean="0"/>
              <a:t>Html.Encode</a:t>
            </a:r>
            <a:r>
              <a:rPr lang="it-IT" dirty="0" smtClean="0"/>
              <a:t>(</a:t>
            </a:r>
            <a:r>
              <a:rPr lang="it-IT" b="1" dirty="0" err="1" smtClean="0"/>
              <a:t>ViewData.Model.</a:t>
            </a:r>
            <a:r>
              <a:rPr lang="it-IT" dirty="0" err="1" smtClean="0"/>
              <a:t>Message</a:t>
            </a:r>
            <a:r>
              <a:rPr lang="it-IT" dirty="0" smtClean="0"/>
              <a:t>) %&gt;&lt;/h2&gt;</a:t>
            </a:r>
          </a:p>
          <a:p>
            <a:endParaRPr lang="it-IT" dirty="0" smtClean="0"/>
          </a:p>
          <a:p>
            <a:r>
              <a:rPr lang="it-IT" dirty="0" smtClean="0"/>
              <a:t>&lt;%= </a:t>
            </a:r>
            <a:r>
              <a:rPr lang="it-IT" b="1" dirty="0" err="1" smtClean="0"/>
              <a:t>ViewData.Model.</a:t>
            </a:r>
            <a:r>
              <a:rPr lang="it-IT" dirty="0" err="1" smtClean="0"/>
              <a:t>Data.ToLongDateString</a:t>
            </a:r>
            <a:r>
              <a:rPr lang="it-IT" dirty="0" smtClean="0"/>
              <a:t>()%&gt;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View – UI Helpers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90600"/>
            <a:ext cx="8229600" cy="2160591"/>
          </a:xfrm>
        </p:spPr>
        <p:txBody>
          <a:bodyPr/>
          <a:lstStyle/>
          <a:p>
            <a:r>
              <a:rPr lang="en-US" dirty="0" smtClean="0"/>
              <a:t>UI Helper per </a:t>
            </a:r>
            <a:r>
              <a:rPr lang="en-US" dirty="0" err="1" smtClean="0"/>
              <a:t>aiutare</a:t>
            </a:r>
            <a:r>
              <a:rPr lang="en-US" dirty="0" smtClean="0"/>
              <a:t> la </a:t>
            </a:r>
            <a:r>
              <a:rPr lang="en-US" dirty="0" err="1" smtClean="0"/>
              <a:t>scrittura</a:t>
            </a:r>
            <a:r>
              <a:rPr lang="en-US" dirty="0" smtClean="0"/>
              <a:t> </a:t>
            </a:r>
            <a:r>
              <a:rPr lang="en-US" dirty="0" err="1" smtClean="0"/>
              <a:t>di</a:t>
            </a:r>
            <a:r>
              <a:rPr lang="en-US" dirty="0" smtClean="0"/>
              <a:t> </a:t>
            </a:r>
            <a:r>
              <a:rPr lang="en-US" dirty="0" err="1" smtClean="0"/>
              <a:t>codice</a:t>
            </a:r>
            <a:r>
              <a:rPr lang="en-US" dirty="0" smtClean="0"/>
              <a:t> HTML</a:t>
            </a:r>
          </a:p>
          <a:p>
            <a:pPr lvl="2"/>
            <a:r>
              <a:rPr lang="en-US" dirty="0" err="1" smtClean="0"/>
              <a:t>Html.ActionLink</a:t>
            </a:r>
            <a:endParaRPr lang="en-US" dirty="0" smtClean="0"/>
          </a:p>
          <a:p>
            <a:pPr lvl="2"/>
            <a:r>
              <a:rPr lang="en-US" dirty="0" err="1" smtClean="0"/>
              <a:t>Html.ActionLink</a:t>
            </a:r>
            <a:r>
              <a:rPr lang="en-US" dirty="0" smtClean="0"/>
              <a:t>&lt;</a:t>
            </a:r>
            <a:r>
              <a:rPr lang="en-US" i="1" dirty="0" err="1" smtClean="0"/>
              <a:t>ControllerClass</a:t>
            </a:r>
            <a:r>
              <a:rPr lang="en-US" dirty="0" smtClean="0"/>
              <a:t>&gt;</a:t>
            </a:r>
          </a:p>
          <a:p>
            <a:pPr lvl="2"/>
            <a:r>
              <a:rPr lang="en-US" dirty="0" err="1" smtClean="0"/>
              <a:t>Html.BeginForm</a:t>
            </a:r>
            <a:endParaRPr lang="en-US" dirty="0" smtClean="0"/>
          </a:p>
          <a:p>
            <a:pPr lvl="2"/>
            <a:r>
              <a:rPr lang="en-US" dirty="0" err="1" smtClean="0"/>
              <a:t>Html.BeginForm</a:t>
            </a:r>
            <a:r>
              <a:rPr lang="en-US" dirty="0" smtClean="0"/>
              <a:t>&lt;</a:t>
            </a:r>
            <a:r>
              <a:rPr lang="en-US" i="1" dirty="0" err="1" smtClean="0"/>
              <a:t>ControllerClass</a:t>
            </a:r>
            <a:r>
              <a:rPr lang="en-US" dirty="0" smtClean="0"/>
              <a:t>&gt;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0" y="6172200"/>
            <a:ext cx="2133600" cy="323850"/>
          </a:xfrm>
          <a:prstGeom prst="rect">
            <a:avLst/>
          </a:prstGeom>
        </p:spPr>
        <p:txBody>
          <a:bodyPr/>
          <a:lstStyle/>
          <a:p>
            <a:fld id="{B9EAB02C-EC2A-4E09-A324-1FFFBDB5DA2B}" type="slidenum">
              <a:rPr lang="en-US" smtClean="0"/>
              <a:pPr/>
              <a:t>31</a:t>
            </a:fld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357158" y="4000504"/>
            <a:ext cx="8572560" cy="1477328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dirty="0" err="1" smtClean="0"/>
              <a:t>Html.ActionLink</a:t>
            </a:r>
            <a:r>
              <a:rPr lang="en-US" dirty="0" smtClean="0"/>
              <a:t>(“</a:t>
            </a:r>
            <a:r>
              <a:rPr lang="en-US" dirty="0" err="1" smtClean="0"/>
              <a:t>Testo</a:t>
            </a:r>
            <a:r>
              <a:rPr lang="en-US" dirty="0" smtClean="0"/>
              <a:t> </a:t>
            </a:r>
            <a:r>
              <a:rPr lang="en-US" dirty="0" err="1" smtClean="0"/>
              <a:t>Link",“</a:t>
            </a:r>
            <a:r>
              <a:rPr lang="en-US" b="1" i="1" dirty="0" err="1" smtClean="0"/>
              <a:t>ActionName</a:t>
            </a:r>
            <a:r>
              <a:rPr lang="en-US" dirty="0" err="1" smtClean="0"/>
              <a:t>",“</a:t>
            </a:r>
            <a:r>
              <a:rPr lang="en-US" b="1" i="1" dirty="0" err="1" smtClean="0"/>
              <a:t>Controller</a:t>
            </a:r>
            <a:r>
              <a:rPr lang="en-US" dirty="0" smtClean="0"/>
              <a:t>", new { </a:t>
            </a:r>
            <a:r>
              <a:rPr lang="en-US" i="1" dirty="0" err="1" smtClean="0"/>
              <a:t>parametri</a:t>
            </a:r>
            <a:r>
              <a:rPr lang="en-US" dirty="0" smtClean="0"/>
              <a:t> });</a:t>
            </a:r>
          </a:p>
          <a:p>
            <a:endParaRPr lang="en-US" dirty="0" smtClean="0"/>
          </a:p>
          <a:p>
            <a:r>
              <a:rPr lang="it-IT" dirty="0" err="1" smtClean="0"/>
              <a:t>Html.ActionLink</a:t>
            </a:r>
            <a:r>
              <a:rPr lang="it-IT" dirty="0" smtClean="0"/>
              <a:t>&lt;</a:t>
            </a:r>
            <a:r>
              <a:rPr lang="it-IT" b="1" i="1" dirty="0" err="1" smtClean="0"/>
              <a:t>ControllerClass</a:t>
            </a:r>
            <a:r>
              <a:rPr lang="it-IT" dirty="0" smtClean="0"/>
              <a:t>&gt;( c =&gt; </a:t>
            </a:r>
            <a:r>
              <a:rPr lang="it-IT" dirty="0" err="1" smtClean="0"/>
              <a:t>c.</a:t>
            </a:r>
            <a:r>
              <a:rPr lang="it-IT" b="1" i="1" dirty="0" err="1" smtClean="0"/>
              <a:t>ActionName</a:t>
            </a:r>
            <a:r>
              <a:rPr lang="it-IT" dirty="0" smtClean="0"/>
              <a:t>(</a:t>
            </a:r>
            <a:r>
              <a:rPr lang="it-IT" i="1" dirty="0" smtClean="0"/>
              <a:t>parametri</a:t>
            </a:r>
            <a:r>
              <a:rPr lang="it-IT" dirty="0" smtClean="0"/>
              <a:t>),"</a:t>
            </a:r>
            <a:r>
              <a:rPr lang="en-US" dirty="0" smtClean="0"/>
              <a:t> </a:t>
            </a:r>
            <a:r>
              <a:rPr lang="en-US" dirty="0" err="1" smtClean="0"/>
              <a:t>Testo</a:t>
            </a:r>
            <a:r>
              <a:rPr lang="en-US" dirty="0" smtClean="0"/>
              <a:t> Link</a:t>
            </a:r>
            <a:r>
              <a:rPr lang="it-IT" dirty="0" smtClean="0"/>
              <a:t>");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Estendere</a:t>
            </a:r>
            <a:r>
              <a:rPr lang="en-US" dirty="0" smtClean="0"/>
              <a:t> MVC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90600"/>
            <a:ext cx="8229600" cy="4672048"/>
          </a:xfrm>
        </p:spPr>
        <p:txBody>
          <a:bodyPr/>
          <a:lstStyle/>
          <a:p>
            <a:r>
              <a:rPr lang="en-US" dirty="0" err="1" smtClean="0"/>
              <a:t>Tutto</a:t>
            </a:r>
            <a:r>
              <a:rPr lang="en-US" dirty="0" smtClean="0"/>
              <a:t> </a:t>
            </a:r>
            <a:r>
              <a:rPr lang="en-US" dirty="0" err="1" smtClean="0"/>
              <a:t>può</a:t>
            </a:r>
            <a:r>
              <a:rPr lang="en-US" dirty="0" smtClean="0"/>
              <a:t> </a:t>
            </a:r>
            <a:r>
              <a:rPr lang="en-US" dirty="0" err="1" smtClean="0"/>
              <a:t>essere</a:t>
            </a:r>
            <a:r>
              <a:rPr lang="en-US" dirty="0" smtClean="0"/>
              <a:t> </a:t>
            </a:r>
            <a:r>
              <a:rPr lang="en-US" dirty="0" err="1" smtClean="0"/>
              <a:t>esteso</a:t>
            </a:r>
            <a:endParaRPr lang="en-US" dirty="0" smtClean="0"/>
          </a:p>
          <a:p>
            <a:pPr lvl="1"/>
            <a:r>
              <a:rPr lang="en-US" dirty="0" err="1" smtClean="0"/>
              <a:t>IControllerFactory</a:t>
            </a:r>
            <a:endParaRPr lang="en-US" dirty="0" smtClean="0"/>
          </a:p>
          <a:p>
            <a:pPr lvl="2"/>
            <a:r>
              <a:rPr lang="en-US" dirty="0" err="1" smtClean="0"/>
              <a:t>StructureMapControllerFactory</a:t>
            </a:r>
            <a:endParaRPr lang="en-US" dirty="0" smtClean="0"/>
          </a:p>
          <a:p>
            <a:pPr lvl="2"/>
            <a:r>
              <a:rPr lang="en-US" dirty="0" err="1" smtClean="0"/>
              <a:t>UnityControllerFactory</a:t>
            </a:r>
            <a:endParaRPr lang="en-US" dirty="0" smtClean="0"/>
          </a:p>
          <a:p>
            <a:pPr lvl="2"/>
            <a:r>
              <a:rPr lang="en-US" dirty="0" err="1" smtClean="0"/>
              <a:t>SpringControllerFactory</a:t>
            </a:r>
            <a:endParaRPr lang="en-US" dirty="0" smtClean="0"/>
          </a:p>
          <a:p>
            <a:pPr lvl="2"/>
            <a:r>
              <a:rPr lang="en-US" dirty="0" smtClean="0"/>
              <a:t>…</a:t>
            </a:r>
          </a:p>
          <a:p>
            <a:pPr lvl="1"/>
            <a:r>
              <a:rPr lang="en-US" dirty="0" err="1" smtClean="0"/>
              <a:t>IViewFactory</a:t>
            </a:r>
            <a:endParaRPr lang="en-US" dirty="0" smtClean="0"/>
          </a:p>
          <a:p>
            <a:pPr lvl="2"/>
            <a:r>
              <a:rPr lang="en-US" dirty="0" err="1" smtClean="0"/>
              <a:t>BooViewEngine</a:t>
            </a:r>
            <a:endParaRPr lang="en-US" dirty="0" smtClean="0"/>
          </a:p>
          <a:p>
            <a:pPr lvl="2"/>
            <a:r>
              <a:rPr lang="en-US" dirty="0" err="1" smtClean="0"/>
              <a:t>NHamlViewFactory</a:t>
            </a:r>
            <a:endParaRPr lang="en-US" dirty="0" smtClean="0"/>
          </a:p>
          <a:p>
            <a:pPr lvl="2"/>
            <a:r>
              <a:rPr lang="en-US" dirty="0" smtClean="0"/>
              <a:t>…</a:t>
            </a:r>
          </a:p>
          <a:p>
            <a:r>
              <a:rPr lang="en-US" dirty="0" smtClean="0"/>
              <a:t>Quasi </a:t>
            </a:r>
            <a:r>
              <a:rPr lang="en-US" dirty="0" err="1" smtClean="0"/>
              <a:t>tutte</a:t>
            </a:r>
            <a:r>
              <a:rPr lang="en-US" dirty="0" smtClean="0"/>
              <a:t> le </a:t>
            </a:r>
            <a:r>
              <a:rPr lang="en-US" dirty="0" err="1" smtClean="0"/>
              <a:t>integazioni</a:t>
            </a:r>
            <a:r>
              <a:rPr lang="en-US" dirty="0" smtClean="0"/>
              <a:t> </a:t>
            </a:r>
            <a:r>
              <a:rPr lang="en-US" dirty="0" err="1" smtClean="0"/>
              <a:t>sono</a:t>
            </a:r>
            <a:r>
              <a:rPr lang="en-US" dirty="0" smtClean="0"/>
              <a:t> </a:t>
            </a:r>
            <a:r>
              <a:rPr lang="en-US" dirty="0" err="1" smtClean="0"/>
              <a:t>sviluppate</a:t>
            </a:r>
            <a:r>
              <a:rPr lang="en-US" dirty="0" smtClean="0"/>
              <a:t> </a:t>
            </a:r>
            <a:r>
              <a:rPr lang="en-US" dirty="0" err="1" smtClean="0"/>
              <a:t>all’interno</a:t>
            </a:r>
            <a:r>
              <a:rPr lang="en-US" dirty="0" smtClean="0"/>
              <a:t> </a:t>
            </a:r>
            <a:r>
              <a:rPr lang="en-US" dirty="0" err="1" smtClean="0"/>
              <a:t>di</a:t>
            </a:r>
            <a:r>
              <a:rPr lang="en-US" dirty="0" smtClean="0"/>
              <a:t> </a:t>
            </a:r>
            <a:r>
              <a:rPr lang="en-US" dirty="0" err="1" smtClean="0"/>
              <a:t>MVCContrib</a:t>
            </a:r>
            <a:r>
              <a:rPr lang="en-US" dirty="0" smtClean="0"/>
              <a:t>: </a:t>
            </a:r>
            <a:r>
              <a:rPr lang="en-US" dirty="0" smtClean="0">
                <a:hlinkClick r:id="rId2"/>
              </a:rPr>
              <a:t>http://www.codeplex.com/MVCContrib</a:t>
            </a:r>
            <a:endParaRPr lang="en-US" dirty="0" smtClean="0"/>
          </a:p>
          <a:p>
            <a:pPr lvl="2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0" y="6172200"/>
            <a:ext cx="2133600" cy="323850"/>
          </a:xfrm>
          <a:prstGeom prst="rect">
            <a:avLst/>
          </a:prstGeom>
        </p:spPr>
        <p:txBody>
          <a:bodyPr/>
          <a:lstStyle/>
          <a:p>
            <a:fld id="{B9EAB02C-EC2A-4E09-A324-1FFFBDB5DA2B}" type="slidenum">
              <a:rPr lang="en-US" smtClean="0"/>
              <a:pPr/>
              <a:t>32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ctrTitle"/>
          </p:nvPr>
        </p:nvSpPr>
        <p:spPr>
          <a:xfrm>
            <a:off x="685800" y="2846295"/>
            <a:ext cx="7772400" cy="830997"/>
          </a:xfrm>
        </p:spPr>
        <p:txBody>
          <a:bodyPr/>
          <a:lstStyle/>
          <a:p>
            <a:r>
              <a:rPr lang="en-US" dirty="0" err="1" smtClean="0"/>
              <a:t>Testare</a:t>
            </a:r>
            <a:r>
              <a:rPr lang="en-US" dirty="0" smtClean="0"/>
              <a:t> ASP.NET MVC</a:t>
            </a:r>
            <a:br>
              <a:rPr lang="en-US" dirty="0" smtClean="0"/>
            </a:br>
            <a:endParaRPr lang="en-US" dirty="0"/>
          </a:p>
        </p:txBody>
      </p:sp>
      <p:sp>
        <p:nvSpPr>
          <p:cNvPr id="6" name="Subtitle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[with Demo]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Testare</a:t>
            </a:r>
            <a:r>
              <a:rPr lang="en-US" dirty="0" smtClean="0"/>
              <a:t> ASP.NET MVC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0" y="6172200"/>
            <a:ext cx="2133600" cy="323850"/>
          </a:xfrm>
          <a:prstGeom prst="rect">
            <a:avLst/>
          </a:prstGeom>
        </p:spPr>
        <p:txBody>
          <a:bodyPr/>
          <a:lstStyle/>
          <a:p>
            <a:fld id="{B9EAB02C-EC2A-4E09-A324-1FFFBDB5DA2B}" type="slidenum">
              <a:rPr lang="en-US" smtClean="0"/>
              <a:pPr/>
              <a:t>34</a:t>
            </a:fld>
            <a:endParaRPr lang="en-US"/>
          </a:p>
        </p:txBody>
      </p:sp>
      <p:sp>
        <p:nvSpPr>
          <p:cNvPr id="5" name="Content Placeholder 2"/>
          <p:cNvSpPr txBox="1">
            <a:spLocks/>
          </p:cNvSpPr>
          <p:nvPr/>
        </p:nvSpPr>
        <p:spPr bwMode="auto">
          <a:xfrm>
            <a:off x="357158" y="2000240"/>
            <a:ext cx="8229600" cy="2936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342900" marR="0" lvl="0" indent="-34290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65000"/>
              <a:buFont typeface="Arial" pitchFamily="34" charset="0"/>
              <a:buNone/>
              <a:tabLst/>
              <a:defRPr/>
            </a:pPr>
            <a:r>
              <a:rPr kumimoji="0" lang="en-US" sz="44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Ma </a:t>
            </a:r>
            <a:r>
              <a:rPr kumimoji="0" lang="en-US" sz="4400" b="0" i="0" u="none" strike="noStrike" kern="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questa</a:t>
            </a:r>
            <a:r>
              <a:rPr kumimoji="0" lang="en-US" sz="44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non </a:t>
            </a:r>
            <a:r>
              <a:rPr kumimoji="0" lang="en-US" sz="4400" b="0" i="0" u="none" strike="noStrike" kern="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avrebbe</a:t>
            </a:r>
            <a:r>
              <a:rPr kumimoji="0" lang="en-US" sz="44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sz="4400" b="0" i="0" u="none" strike="noStrike" kern="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dovuto</a:t>
            </a:r>
            <a:r>
              <a:rPr kumimoji="0" lang="en-US" sz="44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sz="4400" b="0" i="0" u="none" strike="noStrike" kern="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essere</a:t>
            </a:r>
            <a:r>
              <a:rPr kumimoji="0" lang="en-US" sz="44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la prima slide?</a:t>
            </a:r>
          </a:p>
          <a:p>
            <a:pPr marL="342900" marR="0" lvl="0" indent="-34290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65000"/>
              <a:buFont typeface="Arial" pitchFamily="34" charset="0"/>
              <a:buNone/>
              <a:tabLst/>
              <a:defRPr/>
            </a:pPr>
            <a:r>
              <a:rPr kumimoji="0" lang="en-US" sz="44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Wingdings" pitchFamily="2" charset="2"/>
              </a:rPr>
              <a:t></a:t>
            </a:r>
            <a:endParaRPr kumimoji="0" lang="en-US" sz="44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Testare</a:t>
            </a:r>
            <a:r>
              <a:rPr lang="en-US" dirty="0" smtClean="0"/>
              <a:t> </a:t>
            </a:r>
            <a:r>
              <a:rPr lang="en-US" dirty="0" err="1" smtClean="0"/>
              <a:t>i</a:t>
            </a:r>
            <a:r>
              <a:rPr lang="en-US" dirty="0" smtClean="0"/>
              <a:t> controller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90600"/>
            <a:ext cx="8229600" cy="461665"/>
          </a:xfrm>
        </p:spPr>
        <p:txBody>
          <a:bodyPr/>
          <a:lstStyle/>
          <a:p>
            <a:r>
              <a:rPr lang="en-US" dirty="0" smtClean="0"/>
              <a:t>No mocking involved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457200" y="6172200"/>
            <a:ext cx="2133600" cy="323850"/>
          </a:xfrm>
          <a:prstGeom prst="rect">
            <a:avLst/>
          </a:prstGeom>
        </p:spPr>
        <p:txBody>
          <a:bodyPr/>
          <a:lstStyle/>
          <a:p>
            <a:fld id="{B9EAB02C-EC2A-4E09-A324-1FFFBDB5DA2B}" type="slidenum">
              <a:rPr lang="en-US" smtClean="0"/>
              <a:pPr/>
              <a:t>35</a:t>
            </a:fld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571472" y="1928802"/>
            <a:ext cx="7858180" cy="392909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it-IT" sz="1600" dirty="0" smtClean="0"/>
              <a:t>[</a:t>
            </a:r>
            <a:r>
              <a:rPr lang="it-IT" sz="1600" dirty="0" err="1" smtClean="0"/>
              <a:t>TestClass</a:t>
            </a:r>
            <a:r>
              <a:rPr lang="it-IT" sz="1600" dirty="0" smtClean="0"/>
              <a:t>]</a:t>
            </a:r>
          </a:p>
          <a:p>
            <a:r>
              <a:rPr lang="it-IT" sz="1600" dirty="0" smtClean="0"/>
              <a:t>public </a:t>
            </a:r>
            <a:r>
              <a:rPr lang="it-IT" sz="1600" dirty="0" err="1" smtClean="0"/>
              <a:t>class</a:t>
            </a:r>
            <a:r>
              <a:rPr lang="it-IT" sz="1600" dirty="0" smtClean="0"/>
              <a:t> </a:t>
            </a:r>
            <a:r>
              <a:rPr lang="it-IT" sz="1600" dirty="0" err="1" smtClean="0"/>
              <a:t>BlogControllerTest</a:t>
            </a:r>
            <a:endParaRPr lang="it-IT" sz="1600" dirty="0" smtClean="0"/>
          </a:p>
          <a:p>
            <a:r>
              <a:rPr lang="it-IT" sz="1600" dirty="0" smtClean="0"/>
              <a:t>{</a:t>
            </a:r>
          </a:p>
          <a:p>
            <a:r>
              <a:rPr lang="it-IT" sz="1600" dirty="0" smtClean="0"/>
              <a:t>  [</a:t>
            </a:r>
            <a:r>
              <a:rPr lang="it-IT" sz="1600" dirty="0" err="1" smtClean="0"/>
              <a:t>TestMethod</a:t>
            </a:r>
            <a:r>
              <a:rPr lang="it-IT" sz="1600" dirty="0" smtClean="0"/>
              <a:t>]</a:t>
            </a:r>
          </a:p>
          <a:p>
            <a:r>
              <a:rPr lang="it-IT" sz="1600" dirty="0" smtClean="0"/>
              <a:t>  public </a:t>
            </a:r>
            <a:r>
              <a:rPr lang="it-IT" sz="1600" dirty="0" err="1" smtClean="0"/>
              <a:t>void</a:t>
            </a:r>
            <a:r>
              <a:rPr lang="it-IT" sz="1600" dirty="0" smtClean="0"/>
              <a:t> Show()</a:t>
            </a:r>
          </a:p>
          <a:p>
            <a:r>
              <a:rPr lang="it-IT" sz="1600" dirty="0" smtClean="0"/>
              <a:t>  {</a:t>
            </a:r>
          </a:p>
          <a:p>
            <a:r>
              <a:rPr lang="it-IT" sz="1600" dirty="0" smtClean="0"/>
              <a:t>    </a:t>
            </a:r>
            <a:r>
              <a:rPr lang="it-IT" sz="1600" dirty="0" err="1" smtClean="0"/>
              <a:t>BlogController</a:t>
            </a:r>
            <a:r>
              <a:rPr lang="it-IT" sz="1600" dirty="0" smtClean="0"/>
              <a:t> controller = </a:t>
            </a:r>
            <a:r>
              <a:rPr lang="it-IT" sz="1600" dirty="0" err="1" smtClean="0"/>
              <a:t>new</a:t>
            </a:r>
            <a:r>
              <a:rPr lang="it-IT" sz="1600" dirty="0" smtClean="0"/>
              <a:t> </a:t>
            </a:r>
            <a:r>
              <a:rPr lang="it-IT" sz="1600" dirty="0" err="1" smtClean="0"/>
              <a:t>BlogController</a:t>
            </a:r>
            <a:r>
              <a:rPr lang="it-IT" sz="1600" dirty="0" smtClean="0"/>
              <a:t>();</a:t>
            </a:r>
          </a:p>
          <a:p>
            <a:r>
              <a:rPr lang="it-IT" sz="1600" dirty="0" smtClean="0"/>
              <a:t>    var result = controller.Show(2010,10,11,"Titolo Post")</a:t>
            </a:r>
          </a:p>
          <a:p>
            <a:r>
              <a:rPr lang="it-IT" sz="1600" dirty="0" smtClean="0"/>
              <a:t>	as </a:t>
            </a:r>
            <a:r>
              <a:rPr lang="it-IT" sz="1600" b="1" dirty="0" smtClean="0"/>
              <a:t>RenderViewResult</a:t>
            </a:r>
            <a:r>
              <a:rPr lang="it-IT" sz="1600" dirty="0" smtClean="0"/>
              <a:t>;</a:t>
            </a:r>
          </a:p>
          <a:p>
            <a:endParaRPr lang="it-IT" sz="1600" dirty="0" smtClean="0"/>
          </a:p>
          <a:p>
            <a:r>
              <a:rPr lang="it-IT" sz="1600" dirty="0" smtClean="0"/>
              <a:t>    </a:t>
            </a:r>
            <a:r>
              <a:rPr lang="it-IT" sz="1600" dirty="0" err="1" smtClean="0"/>
              <a:t>Assert.IsNotNull</a:t>
            </a:r>
            <a:r>
              <a:rPr lang="it-IT" sz="1600" dirty="0" smtClean="0"/>
              <a:t>(</a:t>
            </a:r>
            <a:r>
              <a:rPr lang="it-IT" sz="1600" b="1" dirty="0" err="1" smtClean="0"/>
              <a:t>result</a:t>
            </a:r>
            <a:r>
              <a:rPr lang="it-IT" sz="1600" dirty="0" smtClean="0"/>
              <a:t>, "Aspettavo un </a:t>
            </a:r>
            <a:r>
              <a:rPr lang="it-IT" sz="1600" dirty="0" err="1" smtClean="0"/>
              <a:t>view</a:t>
            </a:r>
            <a:r>
              <a:rPr lang="it-IT" sz="1600" dirty="0" smtClean="0"/>
              <a:t> da </a:t>
            </a:r>
            <a:r>
              <a:rPr lang="it-IT" sz="1600" dirty="0" err="1" smtClean="0"/>
              <a:t>renderizzare</a:t>
            </a:r>
            <a:r>
              <a:rPr lang="it-IT" sz="1600" dirty="0" smtClean="0"/>
              <a:t>");</a:t>
            </a:r>
          </a:p>
          <a:p>
            <a:r>
              <a:rPr lang="it-IT" sz="1600" dirty="0" smtClean="0"/>
              <a:t>    Assert.AreEqual("Titolo Post", </a:t>
            </a:r>
            <a:r>
              <a:rPr lang="it-IT" sz="1600" b="1" dirty="0" smtClean="0"/>
              <a:t>result.ViewData</a:t>
            </a:r>
            <a:r>
              <a:rPr lang="it-IT" sz="1600" dirty="0" smtClean="0"/>
              <a:t>["Titolo"],</a:t>
            </a:r>
          </a:p>
          <a:p>
            <a:r>
              <a:rPr lang="it-IT" sz="1600" dirty="0" smtClean="0"/>
              <a:t>	"Mi aspettavo un altro messaggio");</a:t>
            </a:r>
          </a:p>
          <a:p>
            <a:r>
              <a:rPr lang="it-IT" sz="1600" dirty="0" smtClean="0"/>
              <a:t>  }</a:t>
            </a:r>
          </a:p>
          <a:p>
            <a:r>
              <a:rPr lang="it-IT" sz="1600" dirty="0" smtClean="0"/>
              <a:t>}</a:t>
            </a:r>
            <a:endParaRPr lang="en-US" sz="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Altri</a:t>
            </a:r>
            <a:r>
              <a:rPr lang="en-US" dirty="0" smtClean="0"/>
              <a:t> </a:t>
            </a:r>
            <a:r>
              <a:rPr lang="en-US" dirty="0" err="1" smtClean="0"/>
              <a:t>esempi</a:t>
            </a:r>
            <a:r>
              <a:rPr lang="en-US" dirty="0" smtClean="0"/>
              <a:t> </a:t>
            </a:r>
            <a:r>
              <a:rPr lang="en-US" dirty="0" err="1" smtClean="0"/>
              <a:t>di</a:t>
            </a:r>
            <a:r>
              <a:rPr lang="en-US" dirty="0" smtClean="0"/>
              <a:t> test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90600"/>
            <a:ext cx="8229600" cy="2191369"/>
          </a:xfrm>
        </p:spPr>
        <p:txBody>
          <a:bodyPr/>
          <a:lstStyle/>
          <a:p>
            <a:r>
              <a:rPr lang="en-US" dirty="0" err="1" smtClean="0"/>
              <a:t>Testare</a:t>
            </a:r>
            <a:r>
              <a:rPr lang="en-US" dirty="0" smtClean="0"/>
              <a:t> </a:t>
            </a:r>
            <a:r>
              <a:rPr lang="en-US" b="1" dirty="0" smtClean="0"/>
              <a:t>strongly-typed</a:t>
            </a:r>
            <a:r>
              <a:rPr lang="en-US" dirty="0" smtClean="0"/>
              <a:t> view data</a:t>
            </a:r>
          </a:p>
          <a:p>
            <a:pPr lvl="1"/>
            <a:r>
              <a:rPr lang="it-IT" sz="1800" dirty="0" smtClean="0"/>
              <a:t>Assert.AreEqual(</a:t>
            </a:r>
            <a:r>
              <a:rPr lang="it-IT" sz="1800" i="1" dirty="0" smtClean="0"/>
              <a:t>expected</a:t>
            </a:r>
            <a:r>
              <a:rPr lang="it-IT" sz="1800" dirty="0" smtClean="0"/>
              <a:t>, </a:t>
            </a:r>
            <a:r>
              <a:rPr lang="it-IT" sz="1800" dirty="0" smtClean="0"/>
              <a:t>((BlogModel)result.ViewData.Model).Titolo</a:t>
            </a:r>
            <a:r>
              <a:rPr lang="it-IT" sz="1800" dirty="0" smtClean="0"/>
              <a:t>,…);</a:t>
            </a:r>
          </a:p>
          <a:p>
            <a:r>
              <a:rPr lang="it-IT" dirty="0" smtClean="0"/>
              <a:t>Testare </a:t>
            </a:r>
            <a:r>
              <a:rPr lang="it-IT" b="1" dirty="0" err="1" smtClean="0"/>
              <a:t>Redirect</a:t>
            </a:r>
            <a:endParaRPr lang="it-IT" b="1" dirty="0" smtClean="0"/>
          </a:p>
          <a:p>
            <a:pPr lvl="1"/>
            <a:r>
              <a:rPr lang="en-US" dirty="0" err="1" smtClean="0"/>
              <a:t>var</a:t>
            </a:r>
            <a:r>
              <a:rPr lang="en-US" dirty="0" smtClean="0"/>
              <a:t> result = </a:t>
            </a:r>
            <a:r>
              <a:rPr lang="en-US" dirty="0" err="1" smtClean="0"/>
              <a:t>controller.Show</a:t>
            </a:r>
            <a:r>
              <a:rPr lang="en-US" dirty="0" smtClean="0"/>
              <a:t>(</a:t>
            </a:r>
            <a:r>
              <a:rPr lang="en-US" i="1" dirty="0" smtClean="0"/>
              <a:t>…</a:t>
            </a:r>
            <a:r>
              <a:rPr lang="en-US" dirty="0" smtClean="0"/>
              <a:t>) </a:t>
            </a:r>
            <a:r>
              <a:rPr lang="en-US" dirty="0" smtClean="0"/>
              <a:t>as </a:t>
            </a:r>
            <a:r>
              <a:rPr lang="en-US" dirty="0" err="1" smtClean="0"/>
              <a:t>RedirectToRouteResult</a:t>
            </a:r>
            <a:r>
              <a:rPr lang="en-US" dirty="0" smtClean="0"/>
              <a:t>;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457200" y="6172200"/>
            <a:ext cx="2133600" cy="323850"/>
          </a:xfrm>
          <a:prstGeom prst="rect">
            <a:avLst/>
          </a:prstGeom>
        </p:spPr>
        <p:txBody>
          <a:bodyPr/>
          <a:lstStyle/>
          <a:p>
            <a:fld id="{B9EAB02C-EC2A-4E09-A324-1FFFBDB5DA2B}" type="slidenum">
              <a:rPr lang="en-US" smtClean="0"/>
              <a:pPr/>
              <a:t>36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Wrapping up…</a:t>
            </a:r>
            <a:endParaRPr lang="en-US" dirty="0"/>
          </a:p>
        </p:txBody>
      </p:sp>
      <p:sp>
        <p:nvSpPr>
          <p:cNvPr id="6" name="Subtitle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ASP.NET MVC </a:t>
            </a:r>
            <a:r>
              <a:rPr lang="en-US" dirty="0" err="1" smtClean="0"/>
              <a:t>vs</a:t>
            </a:r>
            <a:r>
              <a:rPr lang="en-US" dirty="0" smtClean="0"/>
              <a:t> </a:t>
            </a:r>
            <a:r>
              <a:rPr lang="en-US" dirty="0" err="1" smtClean="0"/>
              <a:t>WebForms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90600"/>
            <a:ext cx="8229600" cy="4228850"/>
          </a:xfrm>
        </p:spPr>
        <p:txBody>
          <a:bodyPr/>
          <a:lstStyle/>
          <a:p>
            <a:r>
              <a:rPr lang="en-US" dirty="0" err="1" smtClean="0"/>
              <a:t>WebForms</a:t>
            </a:r>
            <a:endParaRPr lang="en-US" dirty="0" smtClean="0"/>
          </a:p>
          <a:p>
            <a:pPr lvl="1"/>
            <a:r>
              <a:rPr lang="en-US" dirty="0" err="1" smtClean="0"/>
              <a:t>Sviluppo</a:t>
            </a:r>
            <a:r>
              <a:rPr lang="en-US" dirty="0" smtClean="0"/>
              <a:t> RAD</a:t>
            </a:r>
          </a:p>
          <a:p>
            <a:pPr lvl="1"/>
            <a:r>
              <a:rPr lang="en-US" dirty="0" err="1" smtClean="0"/>
              <a:t>Paradigma</a:t>
            </a:r>
            <a:r>
              <a:rPr lang="en-US" dirty="0" smtClean="0"/>
              <a:t> </a:t>
            </a:r>
            <a:r>
              <a:rPr lang="en-US" dirty="0" err="1" smtClean="0"/>
              <a:t>più</a:t>
            </a:r>
            <a:r>
              <a:rPr lang="en-US" dirty="0" smtClean="0"/>
              <a:t> simile </a:t>
            </a:r>
            <a:r>
              <a:rPr lang="en-US" dirty="0" err="1" smtClean="0"/>
              <a:t>allo</a:t>
            </a:r>
            <a:r>
              <a:rPr lang="en-US" dirty="0" smtClean="0"/>
              <a:t> </a:t>
            </a:r>
            <a:r>
              <a:rPr lang="en-US" dirty="0" err="1" smtClean="0"/>
              <a:t>sviluppo</a:t>
            </a:r>
            <a:r>
              <a:rPr lang="en-US" dirty="0" smtClean="0"/>
              <a:t> </a:t>
            </a:r>
            <a:r>
              <a:rPr lang="en-US" dirty="0" err="1" smtClean="0"/>
              <a:t>tradizionale</a:t>
            </a:r>
            <a:r>
              <a:rPr lang="en-US" dirty="0" smtClean="0"/>
              <a:t> client-side</a:t>
            </a:r>
          </a:p>
          <a:p>
            <a:pPr lvl="1"/>
            <a:r>
              <a:rPr lang="en-US" dirty="0" err="1" smtClean="0"/>
              <a:t>Ottimo</a:t>
            </a:r>
            <a:r>
              <a:rPr lang="en-US" dirty="0" smtClean="0"/>
              <a:t> per “</a:t>
            </a:r>
            <a:r>
              <a:rPr lang="en-US" dirty="0" err="1" smtClean="0"/>
              <a:t>prototipare</a:t>
            </a:r>
            <a:r>
              <a:rPr lang="en-US" dirty="0" smtClean="0"/>
              <a:t>”</a:t>
            </a:r>
          </a:p>
          <a:p>
            <a:pPr lvl="1"/>
            <a:r>
              <a:rPr lang="en-US" dirty="0" err="1" smtClean="0"/>
              <a:t>Può</a:t>
            </a:r>
            <a:r>
              <a:rPr lang="en-US" dirty="0" smtClean="0"/>
              <a:t> </a:t>
            </a:r>
            <a:r>
              <a:rPr lang="en-US" dirty="0" err="1" smtClean="0"/>
              <a:t>diventare</a:t>
            </a:r>
            <a:r>
              <a:rPr lang="en-US" dirty="0" smtClean="0"/>
              <a:t> </a:t>
            </a:r>
            <a:r>
              <a:rPr lang="en-US" dirty="0" err="1" smtClean="0"/>
              <a:t>inmantenibile</a:t>
            </a:r>
            <a:endParaRPr lang="en-US" dirty="0" smtClean="0"/>
          </a:p>
          <a:p>
            <a:r>
              <a:rPr lang="en-US" dirty="0" smtClean="0"/>
              <a:t>ASP.NET MVC</a:t>
            </a:r>
          </a:p>
          <a:p>
            <a:pPr lvl="1"/>
            <a:r>
              <a:rPr lang="en-US" dirty="0" err="1" smtClean="0"/>
              <a:t>Più</a:t>
            </a:r>
            <a:r>
              <a:rPr lang="en-US" dirty="0" smtClean="0"/>
              <a:t> </a:t>
            </a:r>
            <a:r>
              <a:rPr lang="en-US" dirty="0" err="1" smtClean="0"/>
              <a:t>codice</a:t>
            </a:r>
            <a:r>
              <a:rPr lang="en-US" dirty="0" smtClean="0"/>
              <a:t> </a:t>
            </a:r>
            <a:r>
              <a:rPr lang="en-US" dirty="0" err="1" smtClean="0"/>
              <a:t>da</a:t>
            </a:r>
            <a:r>
              <a:rPr lang="en-US" dirty="0" smtClean="0"/>
              <a:t> </a:t>
            </a:r>
            <a:r>
              <a:rPr lang="en-US" dirty="0" err="1" smtClean="0"/>
              <a:t>scrivere</a:t>
            </a:r>
            <a:endParaRPr lang="en-US" dirty="0" smtClean="0"/>
          </a:p>
          <a:p>
            <a:pPr lvl="1"/>
            <a:r>
              <a:rPr lang="en-US" dirty="0" smtClean="0"/>
              <a:t>“</a:t>
            </a:r>
            <a:r>
              <a:rPr lang="en-US" i="1" dirty="0" err="1" smtClean="0"/>
              <a:t>Miglior</a:t>
            </a:r>
            <a:r>
              <a:rPr lang="en-US" dirty="0" smtClean="0"/>
              <a:t>” </a:t>
            </a:r>
            <a:r>
              <a:rPr lang="en-US" dirty="0" err="1" smtClean="0"/>
              <a:t>architettura</a:t>
            </a:r>
            <a:r>
              <a:rPr lang="en-US" dirty="0" smtClean="0"/>
              <a:t> </a:t>
            </a:r>
            <a:r>
              <a:rPr lang="en-US" dirty="0" err="1" smtClean="0"/>
              <a:t>dell’applicazione</a:t>
            </a:r>
            <a:endParaRPr lang="en-US" dirty="0" smtClean="0"/>
          </a:p>
          <a:p>
            <a:pPr lvl="1"/>
            <a:r>
              <a:rPr lang="en-US" dirty="0" err="1" smtClean="0"/>
              <a:t>Maggior</a:t>
            </a:r>
            <a:r>
              <a:rPr lang="en-US" dirty="0" smtClean="0"/>
              <a:t> </a:t>
            </a:r>
            <a:r>
              <a:rPr lang="en-US" dirty="0" err="1" smtClean="0"/>
              <a:t>controllo</a:t>
            </a:r>
            <a:r>
              <a:rPr lang="en-US" dirty="0" smtClean="0"/>
              <a:t> </a:t>
            </a:r>
            <a:r>
              <a:rPr lang="en-US" dirty="0" err="1" smtClean="0"/>
              <a:t>su</a:t>
            </a:r>
            <a:r>
              <a:rPr lang="en-US" dirty="0" smtClean="0"/>
              <a:t> HTML</a:t>
            </a:r>
          </a:p>
          <a:p>
            <a:pPr lvl="1"/>
            <a:r>
              <a:rPr lang="en-US" dirty="0" err="1" smtClean="0"/>
              <a:t>Abilita</a:t>
            </a:r>
            <a:r>
              <a:rPr lang="en-US" dirty="0" smtClean="0"/>
              <a:t> </a:t>
            </a:r>
            <a:r>
              <a:rPr lang="en-US" dirty="0" err="1" smtClean="0"/>
              <a:t>uso</a:t>
            </a:r>
            <a:r>
              <a:rPr lang="en-US" dirty="0" smtClean="0"/>
              <a:t> </a:t>
            </a:r>
            <a:r>
              <a:rPr lang="en-US" dirty="0" err="1" smtClean="0"/>
              <a:t>di</a:t>
            </a:r>
            <a:r>
              <a:rPr lang="en-US" dirty="0" smtClean="0"/>
              <a:t> </a:t>
            </a:r>
            <a:r>
              <a:rPr lang="en-US" dirty="0" err="1" smtClean="0"/>
              <a:t>metodologie</a:t>
            </a:r>
            <a:r>
              <a:rPr lang="en-US" dirty="0" smtClean="0"/>
              <a:t> Agile</a:t>
            </a:r>
          </a:p>
          <a:p>
            <a:pPr lvl="1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0" y="6172200"/>
            <a:ext cx="2133600" cy="323850"/>
          </a:xfrm>
          <a:prstGeom prst="rect">
            <a:avLst/>
          </a:prstGeom>
        </p:spPr>
        <p:txBody>
          <a:bodyPr/>
          <a:lstStyle/>
          <a:p>
            <a:fld id="{B9EAB02C-EC2A-4E09-A324-1FFFBDB5DA2B}" type="slidenum">
              <a:rPr lang="en-US" smtClean="0"/>
              <a:pPr/>
              <a:t>38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Prima </a:t>
            </a:r>
            <a:r>
              <a:rPr lang="en-US" dirty="0" err="1" smtClean="0"/>
              <a:t>c’era</a:t>
            </a:r>
            <a:r>
              <a:rPr lang="en-US" dirty="0" smtClean="0"/>
              <a:t> ASP </a:t>
            </a:r>
            <a:r>
              <a:rPr lang="en-US" i="1" dirty="0" smtClean="0"/>
              <a:t>“Classic”</a:t>
            </a:r>
            <a:endParaRPr lang="en-US" i="1" dirty="0"/>
          </a:p>
        </p:txBody>
      </p:sp>
      <p:sp>
        <p:nvSpPr>
          <p:cNvPr id="28" name="Slide Number Placeholder 27"/>
          <p:cNvSpPr>
            <a:spLocks noGrp="1"/>
          </p:cNvSpPr>
          <p:nvPr>
            <p:ph type="sldNum" sz="quarter" idx="4294967295"/>
          </p:nvPr>
        </p:nvSpPr>
        <p:spPr>
          <a:xfrm>
            <a:off x="0" y="6172200"/>
            <a:ext cx="2133600" cy="323850"/>
          </a:xfrm>
          <a:prstGeom prst="rect">
            <a:avLst/>
          </a:prstGeom>
        </p:spPr>
        <p:txBody>
          <a:bodyPr/>
          <a:lstStyle/>
          <a:p>
            <a:fld id="{B9EAB02C-EC2A-4E09-A324-1FFFBDB5DA2B}" type="slidenum">
              <a:rPr lang="en-US" smtClean="0"/>
              <a:pPr/>
              <a:t>3</a:t>
            </a:fld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00100" y="1285860"/>
            <a:ext cx="7072362" cy="47149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Stato</a:t>
            </a:r>
            <a:r>
              <a:rPr lang="en-US" dirty="0" smtClean="0"/>
              <a:t> </a:t>
            </a:r>
            <a:r>
              <a:rPr lang="en-US" dirty="0" err="1" smtClean="0"/>
              <a:t>di</a:t>
            </a:r>
            <a:r>
              <a:rPr lang="en-US" dirty="0" smtClean="0"/>
              <a:t> ASP.NET MVC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90600"/>
            <a:ext cx="8229600" cy="2086725"/>
          </a:xfrm>
        </p:spPr>
        <p:txBody>
          <a:bodyPr/>
          <a:lstStyle/>
          <a:p>
            <a:r>
              <a:rPr lang="en-US" dirty="0" err="1" smtClean="0"/>
              <a:t>Ora</a:t>
            </a:r>
            <a:r>
              <a:rPr lang="en-US" dirty="0" smtClean="0"/>
              <a:t> </a:t>
            </a:r>
            <a:r>
              <a:rPr lang="en-US" dirty="0" err="1" smtClean="0"/>
              <a:t>siamo</a:t>
            </a:r>
            <a:r>
              <a:rPr lang="en-US" dirty="0" smtClean="0"/>
              <a:t> </a:t>
            </a:r>
            <a:r>
              <a:rPr lang="en-US" dirty="0" err="1" smtClean="0"/>
              <a:t>alla</a:t>
            </a:r>
            <a:r>
              <a:rPr lang="en-US" dirty="0" smtClean="0"/>
              <a:t> Beta</a:t>
            </a:r>
          </a:p>
          <a:p>
            <a:r>
              <a:rPr lang="en-US" dirty="0" smtClean="0"/>
              <a:t>RTW </a:t>
            </a:r>
            <a:r>
              <a:rPr lang="en-US" dirty="0" err="1" smtClean="0"/>
              <a:t>rilasciata</a:t>
            </a:r>
            <a:r>
              <a:rPr lang="en-US" dirty="0" smtClean="0"/>
              <a:t> in un </a:t>
            </a:r>
            <a:r>
              <a:rPr lang="en-US" dirty="0" err="1" smtClean="0"/>
              <a:t>mese</a:t>
            </a:r>
            <a:r>
              <a:rPr lang="en-US" dirty="0" smtClean="0"/>
              <a:t> </a:t>
            </a:r>
            <a:r>
              <a:rPr lang="en-US" dirty="0" err="1" smtClean="0"/>
              <a:t>che</a:t>
            </a:r>
            <a:r>
              <a:rPr lang="en-US" dirty="0" smtClean="0"/>
              <a:t> </a:t>
            </a:r>
            <a:r>
              <a:rPr lang="en-US" dirty="0" err="1" smtClean="0"/>
              <a:t>finisce</a:t>
            </a:r>
            <a:r>
              <a:rPr lang="en-US" dirty="0" smtClean="0"/>
              <a:t> in “ember” (</a:t>
            </a:r>
            <a:r>
              <a:rPr lang="en-US" dirty="0" err="1" smtClean="0"/>
              <a:t>Januray</a:t>
            </a:r>
            <a:r>
              <a:rPr lang="en-US" dirty="0" smtClean="0"/>
              <a:t>-ember?)</a:t>
            </a:r>
          </a:p>
          <a:p>
            <a:r>
              <a:rPr lang="en-US" dirty="0" smtClean="0"/>
              <a:t>Routing </a:t>
            </a:r>
            <a:r>
              <a:rPr lang="en-US" dirty="0" err="1" smtClean="0"/>
              <a:t>ormai</a:t>
            </a:r>
            <a:r>
              <a:rPr lang="en-US" dirty="0" smtClean="0"/>
              <a:t> “</a:t>
            </a:r>
            <a:r>
              <a:rPr lang="en-US" i="1" dirty="0" smtClean="0"/>
              <a:t>stabile</a:t>
            </a:r>
            <a:r>
              <a:rPr lang="en-US" dirty="0" smtClean="0"/>
              <a:t>” (parte </a:t>
            </a:r>
            <a:r>
              <a:rPr lang="en-US" dirty="0" err="1" smtClean="0"/>
              <a:t>di</a:t>
            </a:r>
            <a:r>
              <a:rPr lang="en-US" dirty="0" smtClean="0"/>
              <a:t> ASP.NET 3.5 SP1)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0" y="6172200"/>
            <a:ext cx="2133600" cy="323850"/>
          </a:xfrm>
          <a:prstGeom prst="rect">
            <a:avLst/>
          </a:prstGeom>
        </p:spPr>
        <p:txBody>
          <a:bodyPr/>
          <a:lstStyle/>
          <a:p>
            <a:fld id="{B9EAB02C-EC2A-4E09-A324-1FFFBDB5DA2B}" type="slidenum">
              <a:rPr lang="en-US" smtClean="0"/>
              <a:pPr/>
              <a:t>39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Conclusioni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90600"/>
            <a:ext cx="8229600" cy="2899255"/>
          </a:xfrm>
        </p:spPr>
        <p:txBody>
          <a:bodyPr/>
          <a:lstStyle/>
          <a:p>
            <a:r>
              <a:rPr lang="en-US" dirty="0" smtClean="0"/>
              <a:t>ASP.NET MVC è un framework </a:t>
            </a:r>
            <a:r>
              <a:rPr lang="en-US" dirty="0" err="1" smtClean="0"/>
              <a:t>che</a:t>
            </a:r>
            <a:r>
              <a:rPr lang="en-US" dirty="0" smtClean="0"/>
              <a:t> </a:t>
            </a:r>
            <a:r>
              <a:rPr lang="en-US" dirty="0" err="1" smtClean="0"/>
              <a:t>ci</a:t>
            </a:r>
            <a:r>
              <a:rPr lang="en-US" dirty="0" smtClean="0"/>
              <a:t> </a:t>
            </a:r>
            <a:r>
              <a:rPr lang="en-US" dirty="0" err="1" smtClean="0"/>
              <a:t>permette</a:t>
            </a:r>
            <a:r>
              <a:rPr lang="en-US" dirty="0" smtClean="0"/>
              <a:t> </a:t>
            </a:r>
            <a:r>
              <a:rPr lang="en-US" dirty="0" err="1" smtClean="0"/>
              <a:t>di</a:t>
            </a:r>
            <a:r>
              <a:rPr lang="en-US" dirty="0" smtClean="0"/>
              <a:t> </a:t>
            </a:r>
            <a:r>
              <a:rPr lang="en-US" dirty="0" err="1" smtClean="0"/>
              <a:t>scrivere</a:t>
            </a:r>
            <a:r>
              <a:rPr lang="en-US" dirty="0" smtClean="0"/>
              <a:t> </a:t>
            </a:r>
            <a:r>
              <a:rPr lang="en-US" dirty="0" err="1" smtClean="0"/>
              <a:t>buon</a:t>
            </a:r>
            <a:r>
              <a:rPr lang="en-US" dirty="0" smtClean="0"/>
              <a:t> software by default</a:t>
            </a:r>
          </a:p>
          <a:p>
            <a:r>
              <a:rPr lang="en-US" dirty="0" smtClean="0"/>
              <a:t>ASP.NET </a:t>
            </a:r>
            <a:r>
              <a:rPr lang="en-US" dirty="0" err="1" smtClean="0"/>
              <a:t>WebForm</a:t>
            </a:r>
            <a:r>
              <a:rPr lang="en-US" dirty="0" smtClean="0"/>
              <a:t> </a:t>
            </a:r>
            <a:r>
              <a:rPr lang="en-US" dirty="0" err="1" smtClean="0"/>
              <a:t>necessita</a:t>
            </a:r>
            <a:r>
              <a:rPr lang="en-US" dirty="0" smtClean="0"/>
              <a:t> </a:t>
            </a:r>
            <a:r>
              <a:rPr lang="en-US" dirty="0" err="1" smtClean="0"/>
              <a:t>di</a:t>
            </a:r>
            <a:r>
              <a:rPr lang="en-US" dirty="0" smtClean="0"/>
              <a:t> “</a:t>
            </a:r>
            <a:r>
              <a:rPr lang="en-US" dirty="0" err="1" smtClean="0"/>
              <a:t>lavoro</a:t>
            </a:r>
            <a:r>
              <a:rPr lang="en-US" dirty="0" smtClean="0"/>
              <a:t>” per </a:t>
            </a:r>
            <a:r>
              <a:rPr lang="en-US" dirty="0" err="1" smtClean="0"/>
              <a:t>raggiungere</a:t>
            </a:r>
            <a:r>
              <a:rPr lang="en-US" dirty="0" smtClean="0"/>
              <a:t> lo </a:t>
            </a:r>
            <a:r>
              <a:rPr lang="en-US" dirty="0" err="1" smtClean="0"/>
              <a:t>stesso</a:t>
            </a:r>
            <a:r>
              <a:rPr lang="en-US" dirty="0" smtClean="0"/>
              <a:t> </a:t>
            </a:r>
            <a:r>
              <a:rPr lang="en-US" dirty="0" err="1" smtClean="0"/>
              <a:t>livello</a:t>
            </a:r>
            <a:r>
              <a:rPr lang="en-US" dirty="0" smtClean="0"/>
              <a:t> </a:t>
            </a:r>
            <a:r>
              <a:rPr lang="en-US" dirty="0" err="1" smtClean="0"/>
              <a:t>di</a:t>
            </a:r>
            <a:r>
              <a:rPr lang="en-US" dirty="0" smtClean="0"/>
              <a:t> </a:t>
            </a:r>
            <a:r>
              <a:rPr lang="en-US" i="1" dirty="0" err="1" smtClean="0"/>
              <a:t>pulizia</a:t>
            </a:r>
            <a:endParaRPr lang="en-US" i="1" dirty="0" smtClean="0"/>
          </a:p>
          <a:p>
            <a:r>
              <a:rPr lang="en-US" dirty="0" smtClean="0"/>
              <a:t>ASP.NET MVC non è ASP.NET 4.0</a:t>
            </a:r>
          </a:p>
          <a:p>
            <a:pPr lvl="1"/>
            <a:r>
              <a:rPr lang="en-US" dirty="0" smtClean="0"/>
              <a:t>è </a:t>
            </a:r>
            <a:r>
              <a:rPr lang="en-US" dirty="0" err="1" smtClean="0"/>
              <a:t>un’alternativa</a:t>
            </a:r>
            <a:r>
              <a:rPr lang="en-US" dirty="0" smtClean="0"/>
              <a:t>, non un </a:t>
            </a:r>
            <a:r>
              <a:rPr lang="en-US" dirty="0" err="1" smtClean="0"/>
              <a:t>sostituto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0" y="6172200"/>
            <a:ext cx="2133600" cy="323850"/>
          </a:xfrm>
          <a:prstGeom prst="rect">
            <a:avLst/>
          </a:prstGeom>
        </p:spPr>
        <p:txBody>
          <a:bodyPr/>
          <a:lstStyle/>
          <a:p>
            <a:fld id="{B9EAB02C-EC2A-4E09-A324-1FFFBDB5DA2B}" type="slidenum">
              <a:rPr lang="en-US" smtClean="0"/>
              <a:pPr/>
              <a:t>40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Risorse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90600"/>
            <a:ext cx="8229600" cy="5706177"/>
          </a:xfrm>
        </p:spPr>
        <p:txBody>
          <a:bodyPr/>
          <a:lstStyle/>
          <a:p>
            <a:r>
              <a:rPr lang="en-US" dirty="0" smtClean="0">
                <a:hlinkClick r:id="rId2"/>
              </a:rPr>
              <a:t>http://asp.net/mvc/</a:t>
            </a:r>
            <a:r>
              <a:rPr lang="en-US" dirty="0" smtClean="0"/>
              <a:t> - </a:t>
            </a:r>
            <a:r>
              <a:rPr lang="en-US" dirty="0" err="1" smtClean="0"/>
              <a:t>Sito</a:t>
            </a:r>
            <a:r>
              <a:rPr lang="en-US" dirty="0" smtClean="0"/>
              <a:t> </a:t>
            </a:r>
            <a:r>
              <a:rPr lang="en-US" dirty="0" err="1" smtClean="0"/>
              <a:t>ufficiale</a:t>
            </a:r>
            <a:r>
              <a:rPr lang="en-US" dirty="0" smtClean="0"/>
              <a:t>, con download Beta, sample, video, </a:t>
            </a:r>
            <a:r>
              <a:rPr lang="en-US" dirty="0" err="1" smtClean="0"/>
              <a:t>ecc</a:t>
            </a:r>
            <a:r>
              <a:rPr lang="en-US" dirty="0" smtClean="0"/>
              <a:t>.</a:t>
            </a:r>
          </a:p>
          <a:p>
            <a:r>
              <a:rPr lang="en-US" dirty="0" smtClean="0">
                <a:hlinkClick r:id="rId3"/>
              </a:rPr>
              <a:t>http://www.codeplex.com/aspnet</a:t>
            </a:r>
            <a:r>
              <a:rPr lang="en-US" dirty="0" smtClean="0"/>
              <a:t> - </a:t>
            </a:r>
            <a:r>
              <a:rPr lang="en-US" dirty="0" err="1" smtClean="0"/>
              <a:t>Codice</a:t>
            </a:r>
            <a:r>
              <a:rPr lang="en-US" dirty="0" smtClean="0"/>
              <a:t> </a:t>
            </a:r>
            <a:r>
              <a:rPr lang="en-US" dirty="0" err="1" smtClean="0"/>
              <a:t>sorgente</a:t>
            </a:r>
            <a:endParaRPr lang="en-US" dirty="0" smtClean="0"/>
          </a:p>
          <a:p>
            <a:r>
              <a:rPr lang="en-US" dirty="0" smtClean="0">
                <a:hlinkClick r:id="rId4"/>
              </a:rPr>
              <a:t>http://del.icio.us/tag/aspnetmvc</a:t>
            </a:r>
            <a:r>
              <a:rPr lang="en-US" dirty="0" smtClean="0"/>
              <a:t> - </a:t>
            </a:r>
            <a:r>
              <a:rPr lang="en-US" dirty="0" err="1" smtClean="0"/>
              <a:t>tutti</a:t>
            </a:r>
            <a:r>
              <a:rPr lang="en-US" dirty="0" smtClean="0"/>
              <a:t> </a:t>
            </a:r>
            <a:r>
              <a:rPr lang="en-US" dirty="0" err="1" smtClean="0"/>
              <a:t>gli</a:t>
            </a:r>
            <a:r>
              <a:rPr lang="en-US" dirty="0" smtClean="0"/>
              <a:t> </a:t>
            </a:r>
            <a:r>
              <a:rPr lang="en-US" dirty="0" err="1" smtClean="0"/>
              <a:t>articoli</a:t>
            </a:r>
            <a:r>
              <a:rPr lang="en-US" dirty="0" smtClean="0"/>
              <a:t> </a:t>
            </a:r>
            <a:r>
              <a:rPr lang="en-US" dirty="0" err="1" smtClean="0"/>
              <a:t>su</a:t>
            </a:r>
            <a:r>
              <a:rPr lang="en-US" dirty="0" smtClean="0"/>
              <a:t> ASP.NET MVC</a:t>
            </a:r>
          </a:p>
          <a:p>
            <a:r>
              <a:rPr lang="en-US" dirty="0" smtClean="0">
                <a:hlinkClick r:id="rId5"/>
              </a:rPr>
              <a:t>http://polymorphicpodcast.com/shows/mvcresources/</a:t>
            </a:r>
            <a:r>
              <a:rPr lang="en-US" dirty="0" smtClean="0"/>
              <a:t> - </a:t>
            </a:r>
            <a:r>
              <a:rPr lang="en-US" dirty="0" err="1" smtClean="0"/>
              <a:t>lista</a:t>
            </a:r>
            <a:r>
              <a:rPr lang="en-US" dirty="0" smtClean="0"/>
              <a:t> “</a:t>
            </a:r>
            <a:r>
              <a:rPr lang="en-US" i="1" dirty="0" err="1" smtClean="0"/>
              <a:t>commentata</a:t>
            </a:r>
            <a:r>
              <a:rPr lang="en-US" dirty="0" smtClean="0"/>
              <a:t>” </a:t>
            </a:r>
            <a:r>
              <a:rPr lang="en-US" dirty="0" err="1" smtClean="0"/>
              <a:t>di</a:t>
            </a:r>
            <a:r>
              <a:rPr lang="en-US" dirty="0" smtClean="0"/>
              <a:t> </a:t>
            </a:r>
            <a:r>
              <a:rPr lang="en-US" dirty="0" err="1" smtClean="0"/>
              <a:t>risorse</a:t>
            </a:r>
            <a:endParaRPr lang="en-US" dirty="0" smtClean="0"/>
          </a:p>
          <a:p>
            <a:r>
              <a:rPr lang="en-US" dirty="0" smtClean="0"/>
              <a:t>Blog </a:t>
            </a:r>
            <a:r>
              <a:rPr lang="en-US" dirty="0" err="1" smtClean="0"/>
              <a:t>di</a:t>
            </a:r>
            <a:r>
              <a:rPr lang="en-US" dirty="0" smtClean="0"/>
              <a:t> MS</a:t>
            </a:r>
          </a:p>
          <a:p>
            <a:pPr lvl="1"/>
            <a:r>
              <a:rPr lang="en-US" dirty="0" err="1" smtClean="0"/>
              <a:t>ScottGu</a:t>
            </a:r>
            <a:r>
              <a:rPr lang="en-US" dirty="0" smtClean="0"/>
              <a:t>: </a:t>
            </a:r>
            <a:r>
              <a:rPr lang="en-US" dirty="0" smtClean="0">
                <a:hlinkClick r:id="rId6"/>
              </a:rPr>
              <a:t>http://weblogs.asp.net/scottgu/default.aspx</a:t>
            </a:r>
            <a:endParaRPr lang="en-US" dirty="0" smtClean="0"/>
          </a:p>
          <a:p>
            <a:pPr lvl="1"/>
            <a:r>
              <a:rPr lang="en-US" dirty="0" err="1" smtClean="0"/>
              <a:t>ScottHa</a:t>
            </a:r>
            <a:r>
              <a:rPr lang="en-US" dirty="0" smtClean="0"/>
              <a:t>: </a:t>
            </a:r>
            <a:r>
              <a:rPr lang="en-US" dirty="0" smtClean="0">
                <a:hlinkClick r:id="rId7"/>
              </a:rPr>
              <a:t>http://www.hanselman.com/blog/</a:t>
            </a:r>
            <a:endParaRPr lang="en-US" dirty="0" smtClean="0"/>
          </a:p>
          <a:p>
            <a:pPr lvl="1"/>
            <a:r>
              <a:rPr lang="en-US" dirty="0" err="1" smtClean="0"/>
              <a:t>PhilHa</a:t>
            </a:r>
            <a:r>
              <a:rPr lang="en-US" dirty="0" smtClean="0"/>
              <a:t>: </a:t>
            </a:r>
            <a:r>
              <a:rPr lang="en-US" dirty="0" smtClean="0">
                <a:hlinkClick r:id="rId8"/>
              </a:rPr>
              <a:t>http://haacked.com/</a:t>
            </a:r>
            <a:endParaRPr lang="en-US" dirty="0" smtClean="0"/>
          </a:p>
          <a:p>
            <a:pPr>
              <a:buNone/>
            </a:pPr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0" y="6172200"/>
            <a:ext cx="2133600" cy="323850"/>
          </a:xfrm>
          <a:prstGeom prst="rect">
            <a:avLst/>
          </a:prstGeom>
        </p:spPr>
        <p:txBody>
          <a:bodyPr/>
          <a:lstStyle/>
          <a:p>
            <a:fld id="{B9EAB02C-EC2A-4E09-A324-1FFFBDB5DA2B}" type="slidenum">
              <a:rPr lang="en-US" smtClean="0"/>
              <a:pPr/>
              <a:t>41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523220"/>
          </a:xfrm>
        </p:spPr>
        <p:txBody>
          <a:bodyPr/>
          <a:lstStyle/>
          <a:p>
            <a:r>
              <a:rPr lang="it-IT" dirty="0" smtClean="0"/>
              <a:t>Beginning ASP.NET MVC</a:t>
            </a:r>
            <a:endParaRPr lang="it-IT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14744" y="990600"/>
            <a:ext cx="4972056" cy="4524315"/>
          </a:xfrm>
        </p:spPr>
        <p:txBody>
          <a:bodyPr/>
          <a:lstStyle/>
          <a:p>
            <a:r>
              <a:rPr lang="it-IT" dirty="0" smtClean="0"/>
              <a:t>Simone Chiaretta e Keyvan Nayyeri</a:t>
            </a:r>
          </a:p>
          <a:p>
            <a:r>
              <a:rPr lang="it-IT" dirty="0" smtClean="0"/>
              <a:t>Rilascio: Marzo 2009</a:t>
            </a:r>
          </a:p>
          <a:p>
            <a:r>
              <a:rPr lang="it-IT" b="1" dirty="0" smtClean="0"/>
              <a:t>Già</a:t>
            </a:r>
            <a:r>
              <a:rPr lang="it-IT" dirty="0" smtClean="0"/>
              <a:t> in prevendita su Amazon</a:t>
            </a:r>
          </a:p>
          <a:p>
            <a:r>
              <a:rPr lang="it-IT" b="1" dirty="0" smtClean="0"/>
              <a:t>TOC:</a:t>
            </a:r>
          </a:p>
          <a:p>
            <a:pPr lvl="1"/>
            <a:r>
              <a:rPr lang="it-IT" b="1" dirty="0" smtClean="0"/>
              <a:t>MVC</a:t>
            </a:r>
          </a:p>
          <a:p>
            <a:pPr lvl="1"/>
            <a:r>
              <a:rPr lang="it-IT" b="1" dirty="0" smtClean="0"/>
              <a:t>Testing</a:t>
            </a:r>
          </a:p>
          <a:p>
            <a:pPr lvl="1"/>
            <a:r>
              <a:rPr lang="it-IT" b="1" dirty="0" smtClean="0"/>
              <a:t>And more...</a:t>
            </a:r>
            <a:endParaRPr lang="it-IT" b="1" dirty="0" smtClean="0"/>
          </a:p>
          <a:p>
            <a:endParaRPr lang="it-IT" dirty="0" smtClean="0"/>
          </a:p>
          <a:p>
            <a:endParaRPr lang="it-IT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1142984"/>
            <a:ext cx="3214710" cy="40398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Content Placeholder 2"/>
          <p:cNvSpPr txBox="1">
            <a:spLocks/>
          </p:cNvSpPr>
          <p:nvPr/>
        </p:nvSpPr>
        <p:spPr bwMode="auto">
          <a:xfrm>
            <a:off x="285720" y="5715016"/>
            <a:ext cx="8858280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342900" lvl="0" indent="-342900">
              <a:spcBef>
                <a:spcPct val="20000"/>
              </a:spcBef>
              <a:buSzPct val="65000"/>
            </a:pPr>
            <a:r>
              <a:rPr lang="it-IT" sz="1600" b="1" kern="0" dirty="0" smtClean="0">
                <a:solidFill>
                  <a:schemeClr val="bg1"/>
                </a:solidFill>
                <a:latin typeface="+mn-lt"/>
              </a:rPr>
              <a:t>http://www.amazon.co.uk/Beginning-ASP-NET-MVC-Simone-Chiaretta/dp/047043399X/</a:t>
            </a:r>
            <a:endParaRPr kumimoji="0" lang="it-IT" sz="1600" b="1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Fun stuff</a:t>
            </a:r>
            <a:endParaRPr lang="it-IT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90600"/>
            <a:ext cx="8229600" cy="2320635"/>
          </a:xfrm>
        </p:spPr>
        <p:txBody>
          <a:bodyPr/>
          <a:lstStyle/>
          <a:p>
            <a:r>
              <a:rPr lang="it-IT" dirty="0" smtClean="0"/>
              <a:t>The </a:t>
            </a:r>
            <a:r>
              <a:rPr lang="it-IT" dirty="0" smtClean="0"/>
              <a:t>MVC </a:t>
            </a:r>
            <a:r>
              <a:rPr lang="it-IT" dirty="0" smtClean="0"/>
              <a:t>Song:</a:t>
            </a:r>
          </a:p>
          <a:p>
            <a:pPr lvl="1"/>
            <a:r>
              <a:rPr lang="it-IT" dirty="0" smtClean="0">
                <a:hlinkClick r:id="rId2"/>
              </a:rPr>
              <a:t>http</a:t>
            </a:r>
            <a:r>
              <a:rPr lang="it-IT" dirty="0" smtClean="0">
                <a:hlinkClick r:id="rId2"/>
              </a:rPr>
              <a:t>://</a:t>
            </a:r>
            <a:r>
              <a:rPr lang="it-IT" dirty="0" smtClean="0">
                <a:hlinkClick r:id="rId2"/>
              </a:rPr>
              <a:t>www.railsenvy.com/assets/2008/6/3/mvc_song.mp3</a:t>
            </a:r>
            <a:endParaRPr lang="it-IT" dirty="0" smtClean="0"/>
          </a:p>
          <a:p>
            <a:r>
              <a:rPr lang="it-IT" dirty="0" smtClean="0"/>
              <a:t>MVC Public Service Announcement </a:t>
            </a:r>
            <a:r>
              <a:rPr lang="it-IT" dirty="0" smtClean="0"/>
              <a:t>Videos</a:t>
            </a:r>
          </a:p>
          <a:p>
            <a:pPr lvl="1"/>
            <a:r>
              <a:rPr lang="it-IT" dirty="0" smtClean="0"/>
              <a:t>http</a:t>
            </a:r>
            <a:r>
              <a:rPr lang="it-IT" dirty="0" smtClean="0"/>
              <a:t>://www.railsenvy.com/2008/6/3/mvc-videos </a:t>
            </a:r>
            <a:endParaRPr lang="it-IT" dirty="0" smtClean="0"/>
          </a:p>
          <a:p>
            <a:pPr lvl="1"/>
            <a:r>
              <a:rPr lang="it-IT" smtClean="0"/>
              <a:t>http://www.vimeo.com/album/15216</a:t>
            </a:r>
            <a:endParaRPr lang="it-IT" dirty="0" smtClean="0"/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Contatti</a:t>
            </a:r>
            <a:r>
              <a:rPr lang="en-US" dirty="0" smtClean="0"/>
              <a:t> – Simone Chiaretta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90600"/>
            <a:ext cx="8229600" cy="2973122"/>
          </a:xfrm>
        </p:spPr>
        <p:txBody>
          <a:bodyPr/>
          <a:lstStyle/>
          <a:p>
            <a:r>
              <a:rPr lang="en-US" dirty="0" smtClean="0"/>
              <a:t>MSN: </a:t>
            </a:r>
            <a:r>
              <a:rPr lang="en-US" dirty="0" smtClean="0">
                <a:hlinkClick r:id="rId2"/>
              </a:rPr>
              <a:t>simone_ch@hotmail.com</a:t>
            </a:r>
            <a:endParaRPr lang="en-US" dirty="0" smtClean="0"/>
          </a:p>
          <a:p>
            <a:r>
              <a:rPr lang="en-US" dirty="0" smtClean="0"/>
              <a:t>Blog:</a:t>
            </a:r>
          </a:p>
          <a:p>
            <a:pPr lvl="1"/>
            <a:r>
              <a:rPr lang="en-US" dirty="0" smtClean="0"/>
              <a:t>English: </a:t>
            </a:r>
            <a:r>
              <a:rPr lang="en-US" dirty="0" smtClean="0">
                <a:hlinkClick r:id="rId3"/>
              </a:rPr>
              <a:t>http://codeclimber.net.nz/</a:t>
            </a:r>
            <a:endParaRPr lang="en-US" dirty="0" smtClean="0"/>
          </a:p>
          <a:p>
            <a:pPr lvl="1"/>
            <a:r>
              <a:rPr lang="en-US" dirty="0" err="1" smtClean="0"/>
              <a:t>Italiano</a:t>
            </a:r>
            <a:r>
              <a:rPr lang="en-US" dirty="0" smtClean="0"/>
              <a:t>: </a:t>
            </a:r>
            <a:r>
              <a:rPr lang="en-US" dirty="0" smtClean="0">
                <a:hlinkClick r:id="rId4"/>
              </a:rPr>
              <a:t>http://blogs.ugidotnet.org/piyo/</a:t>
            </a:r>
            <a:endParaRPr lang="en-US" dirty="0" smtClean="0"/>
          </a:p>
          <a:p>
            <a:r>
              <a:rPr lang="en-US" dirty="0" smtClean="0"/>
              <a:t>Twitter: </a:t>
            </a:r>
            <a:r>
              <a:rPr lang="en-US" dirty="0" smtClean="0">
                <a:hlinkClick r:id="rId5"/>
              </a:rPr>
              <a:t>http://twitter.com/simonech</a:t>
            </a:r>
            <a:r>
              <a:rPr lang="en-US" dirty="0" smtClean="0"/>
              <a:t> </a:t>
            </a:r>
          </a:p>
          <a:p>
            <a:pPr>
              <a:buNone/>
            </a:pPr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0" y="6172200"/>
            <a:ext cx="2133600" cy="323850"/>
          </a:xfrm>
          <a:prstGeom prst="rect">
            <a:avLst/>
          </a:prstGeom>
        </p:spPr>
        <p:txBody>
          <a:bodyPr/>
          <a:lstStyle/>
          <a:p>
            <a:fld id="{B9EAB02C-EC2A-4E09-A324-1FFFBDB5DA2B}" type="slidenum">
              <a:rPr lang="en-US" smtClean="0"/>
              <a:pPr/>
              <a:t>44</a:t>
            </a:fld>
            <a:endParaRPr lang="en-US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4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3500430" y="3143248"/>
            <a:ext cx="1785950" cy="25400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28596" y="5643578"/>
            <a:ext cx="2118619" cy="857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Q&amp;A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0" y="6172200"/>
            <a:ext cx="2133600" cy="323850"/>
          </a:xfrm>
          <a:prstGeom prst="rect">
            <a:avLst/>
          </a:prstGeom>
        </p:spPr>
        <p:txBody>
          <a:bodyPr/>
          <a:lstStyle/>
          <a:p>
            <a:fld id="{B9EAB02C-EC2A-4E09-A324-1FFFBDB5DA2B}" type="slidenum">
              <a:rPr lang="en-US" smtClean="0"/>
              <a:pPr/>
              <a:t>45</a:t>
            </a:fld>
            <a:endParaRPr lang="en-US"/>
          </a:p>
        </p:txBody>
      </p:sp>
      <p:pic>
        <p:nvPicPr>
          <p:cNvPr id="7" name="Picture 2" descr="C:\projects\Boot camp\lolcats-funny-pictures-requests-in-triplicat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00166" y="1000108"/>
            <a:ext cx="6525381" cy="514353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Prima </a:t>
            </a:r>
            <a:r>
              <a:rPr lang="en-US" dirty="0" err="1" smtClean="0"/>
              <a:t>c’era</a:t>
            </a:r>
            <a:r>
              <a:rPr lang="en-US" dirty="0" smtClean="0"/>
              <a:t> ASP </a:t>
            </a:r>
            <a:r>
              <a:rPr lang="en-US" i="1" dirty="0" smtClean="0"/>
              <a:t>“Classic” </a:t>
            </a:r>
            <a:r>
              <a:rPr lang="en-US" dirty="0" smtClean="0"/>
              <a:t>- </a:t>
            </a:r>
            <a:r>
              <a:rPr lang="en-US" dirty="0" err="1" smtClean="0"/>
              <a:t>Storia</a:t>
            </a:r>
            <a:endParaRPr lang="en-US" i="1" dirty="0"/>
          </a:p>
        </p:txBody>
      </p:sp>
      <p:sp>
        <p:nvSpPr>
          <p:cNvPr id="31747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990600"/>
            <a:ext cx="8229600" cy="2813078"/>
          </a:xfrm>
        </p:spPr>
        <p:txBody>
          <a:bodyPr/>
          <a:lstStyle/>
          <a:p>
            <a:pPr>
              <a:buNone/>
            </a:pPr>
            <a:r>
              <a:rPr lang="en-US" dirty="0" smtClean="0"/>
              <a:t>ASP (‘96 – 2000, IIS3 –&gt; )</a:t>
            </a:r>
          </a:p>
          <a:p>
            <a:pPr lvl="1"/>
            <a:r>
              <a:rPr lang="en-US" dirty="0" smtClean="0"/>
              <a:t>Primo framework </a:t>
            </a:r>
            <a:r>
              <a:rPr lang="en-US" dirty="0" err="1" smtClean="0"/>
              <a:t>di</a:t>
            </a:r>
            <a:r>
              <a:rPr lang="en-US" dirty="0" smtClean="0"/>
              <a:t> </a:t>
            </a:r>
            <a:r>
              <a:rPr lang="en-US" dirty="0" err="1" smtClean="0"/>
              <a:t>sviluppo</a:t>
            </a:r>
            <a:r>
              <a:rPr lang="en-US" dirty="0" smtClean="0"/>
              <a:t> web </a:t>
            </a:r>
            <a:r>
              <a:rPr lang="en-US" dirty="0" err="1" smtClean="0"/>
              <a:t>integrato</a:t>
            </a:r>
            <a:r>
              <a:rPr lang="en-US" dirty="0" smtClean="0"/>
              <a:t> </a:t>
            </a:r>
            <a:r>
              <a:rPr lang="en-US" dirty="0" err="1" smtClean="0"/>
              <a:t>col</a:t>
            </a:r>
            <a:r>
              <a:rPr lang="en-US" dirty="0" smtClean="0"/>
              <a:t> </a:t>
            </a:r>
            <a:r>
              <a:rPr lang="en-US" dirty="0" err="1" smtClean="0"/>
              <a:t>webserver</a:t>
            </a:r>
            <a:endParaRPr lang="en-US" dirty="0" smtClean="0"/>
          </a:p>
          <a:p>
            <a:pPr lvl="1"/>
            <a:r>
              <a:rPr lang="en-US" dirty="0" smtClean="0"/>
              <a:t>Introduce le prime </a:t>
            </a:r>
            <a:r>
              <a:rPr lang="en-US" i="1" dirty="0" err="1" smtClean="0"/>
              <a:t>astrazioni</a:t>
            </a:r>
            <a:r>
              <a:rPr lang="en-US" dirty="0" smtClean="0"/>
              <a:t> per </a:t>
            </a:r>
            <a:r>
              <a:rPr lang="en-US" dirty="0" err="1" smtClean="0"/>
              <a:t>facilitare</a:t>
            </a:r>
            <a:r>
              <a:rPr lang="en-US" dirty="0" smtClean="0"/>
              <a:t> </a:t>
            </a:r>
            <a:r>
              <a:rPr lang="en-US" dirty="0" err="1" smtClean="0"/>
              <a:t>l’interazione</a:t>
            </a:r>
            <a:r>
              <a:rPr lang="en-US" dirty="0" smtClean="0"/>
              <a:t> con </a:t>
            </a:r>
            <a:r>
              <a:rPr lang="en-US" dirty="0" err="1" smtClean="0"/>
              <a:t>il</a:t>
            </a:r>
            <a:r>
              <a:rPr lang="en-US" dirty="0" smtClean="0"/>
              <a:t> </a:t>
            </a:r>
            <a:r>
              <a:rPr lang="en-US" dirty="0" err="1" smtClean="0"/>
              <a:t>webserver</a:t>
            </a:r>
            <a:endParaRPr lang="en-US" dirty="0" smtClean="0"/>
          </a:p>
          <a:p>
            <a:pPr lvl="2"/>
            <a:r>
              <a:rPr lang="en-US" dirty="0" smtClean="0"/>
              <a:t>Request</a:t>
            </a:r>
          </a:p>
          <a:p>
            <a:pPr lvl="2"/>
            <a:r>
              <a:rPr lang="en-US" dirty="0" smtClean="0"/>
              <a:t>Response</a:t>
            </a:r>
          </a:p>
          <a:p>
            <a:pPr lvl="2"/>
            <a:r>
              <a:rPr lang="en-US" dirty="0" smtClean="0"/>
              <a:t>Server</a:t>
            </a:r>
          </a:p>
        </p:txBody>
      </p:sp>
      <p:sp>
        <p:nvSpPr>
          <p:cNvPr id="28" name="Slide Number Placeholder 27"/>
          <p:cNvSpPr>
            <a:spLocks noGrp="1"/>
          </p:cNvSpPr>
          <p:nvPr>
            <p:ph type="sldNum" sz="quarter" idx="4294967295"/>
          </p:nvPr>
        </p:nvSpPr>
        <p:spPr>
          <a:xfrm>
            <a:off x="0" y="6172200"/>
            <a:ext cx="2133600" cy="323850"/>
          </a:xfrm>
          <a:prstGeom prst="rect">
            <a:avLst/>
          </a:prstGeom>
        </p:spPr>
        <p:txBody>
          <a:bodyPr/>
          <a:lstStyle/>
          <a:p>
            <a:fld id="{B9EAB02C-EC2A-4E09-A324-1FFFBDB5DA2B}" type="slidenum">
              <a:rPr lang="en-US" smtClean="0"/>
              <a:pPr/>
              <a:t>4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Prima </a:t>
            </a:r>
            <a:r>
              <a:rPr lang="en-US" dirty="0" err="1" smtClean="0"/>
              <a:t>c’era</a:t>
            </a:r>
            <a:r>
              <a:rPr lang="en-US" dirty="0" smtClean="0"/>
              <a:t> ASP </a:t>
            </a:r>
            <a:r>
              <a:rPr lang="en-US" i="1" dirty="0" smtClean="0"/>
              <a:t>“Classic” </a:t>
            </a:r>
            <a:r>
              <a:rPr lang="en-US" dirty="0" smtClean="0"/>
              <a:t>- </a:t>
            </a:r>
            <a:r>
              <a:rPr lang="en-US" dirty="0" err="1" smtClean="0"/>
              <a:t>Problemi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90601"/>
            <a:ext cx="8229600" cy="1366829"/>
          </a:xfrm>
        </p:spPr>
        <p:txBody>
          <a:bodyPr>
            <a:normAutofit fontScale="92500"/>
          </a:bodyPr>
          <a:lstStyle/>
          <a:p>
            <a:r>
              <a:rPr lang="en-US" dirty="0" err="1" smtClean="0"/>
              <a:t>Lascia</a:t>
            </a:r>
            <a:r>
              <a:rPr lang="en-US" dirty="0" smtClean="0"/>
              <a:t> </a:t>
            </a:r>
            <a:r>
              <a:rPr lang="en-US" dirty="0" err="1" smtClean="0"/>
              <a:t>completa</a:t>
            </a:r>
            <a:r>
              <a:rPr lang="en-US" dirty="0" smtClean="0"/>
              <a:t> </a:t>
            </a:r>
            <a:r>
              <a:rPr lang="en-US" dirty="0" err="1" smtClean="0"/>
              <a:t>libertà</a:t>
            </a:r>
            <a:r>
              <a:rPr lang="en-US" dirty="0" smtClean="0"/>
              <a:t> al </a:t>
            </a:r>
            <a:r>
              <a:rPr lang="en-US" dirty="0" err="1" smtClean="0"/>
              <a:t>programmatore</a:t>
            </a:r>
            <a:r>
              <a:rPr lang="en-US" dirty="0" smtClean="0"/>
              <a:t> =</a:t>
            </a:r>
          </a:p>
          <a:p>
            <a:pPr lvl="1"/>
            <a:r>
              <a:rPr lang="en-US" dirty="0" err="1" smtClean="0"/>
              <a:t>Codice</a:t>
            </a:r>
            <a:r>
              <a:rPr lang="en-US" dirty="0" smtClean="0"/>
              <a:t> e HTML </a:t>
            </a:r>
            <a:r>
              <a:rPr lang="en-US" dirty="0" err="1" smtClean="0"/>
              <a:t>sono</a:t>
            </a:r>
            <a:r>
              <a:rPr lang="en-US" dirty="0" smtClean="0"/>
              <a:t> </a:t>
            </a:r>
            <a:r>
              <a:rPr lang="en-US" dirty="0" err="1" smtClean="0"/>
              <a:t>mischiati</a:t>
            </a:r>
            <a:r>
              <a:rPr lang="en-US" dirty="0" smtClean="0"/>
              <a:t> (</a:t>
            </a:r>
            <a:r>
              <a:rPr lang="en-US" i="1" dirty="0" smtClean="0"/>
              <a:t>“spaghetti code”</a:t>
            </a:r>
            <a:r>
              <a:rPr lang="en-US" dirty="0" smtClean="0"/>
              <a:t>)</a:t>
            </a:r>
          </a:p>
          <a:p>
            <a:r>
              <a:rPr lang="en-US" dirty="0" err="1" smtClean="0"/>
              <a:t>Difficile</a:t>
            </a:r>
            <a:r>
              <a:rPr lang="en-US" dirty="0" smtClean="0"/>
              <a:t> </a:t>
            </a:r>
            <a:r>
              <a:rPr lang="en-US" dirty="0" err="1" smtClean="0"/>
              <a:t>separare</a:t>
            </a:r>
            <a:r>
              <a:rPr lang="en-US" dirty="0" smtClean="0"/>
              <a:t> </a:t>
            </a:r>
            <a:r>
              <a:rPr lang="en-US" dirty="0" err="1" smtClean="0"/>
              <a:t>implementazione</a:t>
            </a:r>
            <a:r>
              <a:rPr lang="en-US" dirty="0" smtClean="0"/>
              <a:t> e </a:t>
            </a:r>
            <a:r>
              <a:rPr lang="en-US" dirty="0" err="1" smtClean="0"/>
              <a:t>presentazione</a:t>
            </a:r>
            <a:endParaRPr lang="en-US" dirty="0" smtClean="0"/>
          </a:p>
          <a:p>
            <a:pPr>
              <a:buNone/>
            </a:pPr>
            <a:endParaRPr lang="en-US" sz="1400" b="1" dirty="0" smtClean="0"/>
          </a:p>
          <a:p>
            <a:pPr>
              <a:buNone/>
            </a:pPr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0" y="6172200"/>
            <a:ext cx="2133600" cy="323850"/>
          </a:xfrm>
          <a:prstGeom prst="rect">
            <a:avLst/>
          </a:prstGeom>
        </p:spPr>
        <p:txBody>
          <a:bodyPr/>
          <a:lstStyle/>
          <a:p>
            <a:fld id="{B9EAB02C-EC2A-4E09-A324-1FFFBDB5DA2B}" type="slidenum">
              <a:rPr lang="en-US" smtClean="0"/>
              <a:pPr/>
              <a:t>5</a:t>
            </a:fld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500034" y="2357431"/>
            <a:ext cx="8143932" cy="427809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1600" dirty="0" smtClean="0"/>
              <a:t>&lt;%   Set </a:t>
            </a:r>
            <a:r>
              <a:rPr lang="en-US" sz="1600" dirty="0" err="1" smtClean="0"/>
              <a:t>oConn</a:t>
            </a:r>
            <a:r>
              <a:rPr lang="en-US" sz="1600" dirty="0" smtClean="0"/>
              <a:t> = </a:t>
            </a:r>
            <a:r>
              <a:rPr lang="en-US" sz="1600" dirty="0" err="1" smtClean="0"/>
              <a:t>Server.CreateObject</a:t>
            </a:r>
            <a:r>
              <a:rPr lang="en-US" sz="1600" dirty="0" smtClean="0"/>
              <a:t>("</a:t>
            </a:r>
            <a:r>
              <a:rPr lang="en-US" sz="1600" dirty="0" err="1" smtClean="0"/>
              <a:t>ADODB.Connection</a:t>
            </a:r>
            <a:r>
              <a:rPr lang="en-US" sz="1600" dirty="0" smtClean="0"/>
              <a:t>")</a:t>
            </a:r>
          </a:p>
          <a:p>
            <a:r>
              <a:rPr lang="en-US" sz="1600" dirty="0" smtClean="0"/>
              <a:t>  </a:t>
            </a:r>
            <a:r>
              <a:rPr lang="en-US" sz="1600" dirty="0" err="1" smtClean="0"/>
              <a:t>oConn.Open</a:t>
            </a:r>
            <a:r>
              <a:rPr lang="en-US" sz="1600" dirty="0" smtClean="0"/>
              <a:t> "DRIVER={Microsoft Access Driver (*.mdb)}; DBQ=" &amp; </a:t>
            </a:r>
            <a:r>
              <a:rPr lang="en-US" sz="1600" dirty="0" err="1" smtClean="0"/>
              <a:t>Server.MapPath</a:t>
            </a:r>
            <a:r>
              <a:rPr lang="en-US" sz="1600" dirty="0" smtClean="0"/>
              <a:t>("DB.mdb")</a:t>
            </a:r>
          </a:p>
          <a:p>
            <a:r>
              <a:rPr lang="en-US" sz="1600" dirty="0" smtClean="0"/>
              <a:t>  Set </a:t>
            </a:r>
            <a:r>
              <a:rPr lang="en-US" sz="1600" dirty="0" err="1" smtClean="0"/>
              <a:t>rsUsers</a:t>
            </a:r>
            <a:r>
              <a:rPr lang="en-US" sz="1600" dirty="0" smtClean="0"/>
              <a:t> = </a:t>
            </a:r>
            <a:r>
              <a:rPr lang="en-US" sz="1600" dirty="0" err="1" smtClean="0"/>
              <a:t>Server.CreateObject</a:t>
            </a:r>
            <a:r>
              <a:rPr lang="en-US" sz="1600" dirty="0" smtClean="0"/>
              <a:t>("</a:t>
            </a:r>
            <a:r>
              <a:rPr lang="en-US" sz="1600" dirty="0" err="1" smtClean="0"/>
              <a:t>ADODB.Recordset</a:t>
            </a:r>
            <a:r>
              <a:rPr lang="en-US" sz="1600" dirty="0" smtClean="0"/>
              <a:t>")</a:t>
            </a:r>
          </a:p>
          <a:p>
            <a:r>
              <a:rPr lang="en-US" sz="1600" dirty="0" smtClean="0"/>
              <a:t>  </a:t>
            </a:r>
            <a:r>
              <a:rPr lang="en-US" sz="1600" dirty="0" err="1" smtClean="0"/>
              <a:t>rsUsers.Open</a:t>
            </a:r>
            <a:r>
              <a:rPr lang="en-US" sz="1600" dirty="0" smtClean="0"/>
              <a:t> "SELECT * FROM Users", </a:t>
            </a:r>
            <a:r>
              <a:rPr lang="en-US" sz="1600" dirty="0" err="1" smtClean="0"/>
              <a:t>oConn</a:t>
            </a:r>
            <a:r>
              <a:rPr lang="en-US" sz="1600" dirty="0" smtClean="0"/>
              <a:t> %&gt;</a:t>
            </a:r>
          </a:p>
          <a:p>
            <a:r>
              <a:rPr lang="en-US" sz="1600" dirty="0" smtClean="0"/>
              <a:t>&lt;TABLE align="center" border="0" </a:t>
            </a:r>
            <a:r>
              <a:rPr lang="en-US" sz="1600" dirty="0" err="1" smtClean="0"/>
              <a:t>cellpadding</a:t>
            </a:r>
            <a:r>
              <a:rPr lang="en-US" sz="1600" dirty="0" smtClean="0"/>
              <a:t>="0" </a:t>
            </a:r>
            <a:r>
              <a:rPr lang="en-US" sz="1600" dirty="0" err="1" smtClean="0"/>
              <a:t>cellspacing</a:t>
            </a:r>
            <a:r>
              <a:rPr lang="en-US" sz="1600" dirty="0" smtClean="0"/>
              <a:t>="0" width="100%"&gt;</a:t>
            </a:r>
          </a:p>
          <a:p>
            <a:r>
              <a:rPr lang="en-US" sz="1600" dirty="0" smtClean="0"/>
              <a:t>&lt;% do while not rsUsers.eof %&gt;</a:t>
            </a:r>
          </a:p>
          <a:p>
            <a:r>
              <a:rPr lang="en-US" sz="1600" dirty="0" smtClean="0"/>
              <a:t>&lt;</a:t>
            </a:r>
            <a:r>
              <a:rPr lang="en-US" sz="1600" dirty="0" err="1" smtClean="0"/>
              <a:t>tr</a:t>
            </a:r>
            <a:r>
              <a:rPr lang="en-US" sz="1600" dirty="0" smtClean="0"/>
              <a:t>&gt;</a:t>
            </a:r>
          </a:p>
          <a:p>
            <a:r>
              <a:rPr lang="en-US" sz="1600" dirty="0" smtClean="0"/>
              <a:t>  &lt;td&gt;&lt;%=</a:t>
            </a:r>
            <a:r>
              <a:rPr lang="en-US" sz="1600" dirty="0" err="1" smtClean="0"/>
              <a:t>rsUsers.fields</a:t>
            </a:r>
            <a:r>
              <a:rPr lang="en-US" sz="1600" dirty="0" smtClean="0"/>
              <a:t>(0)%&gt;&lt;/td&gt;</a:t>
            </a:r>
          </a:p>
          <a:p>
            <a:r>
              <a:rPr lang="en-US" sz="1600" dirty="0" smtClean="0"/>
              <a:t>  &lt;td&gt;&lt;%=</a:t>
            </a:r>
            <a:r>
              <a:rPr lang="en-US" sz="1600" dirty="0" err="1" smtClean="0"/>
              <a:t>rsUsers.fields</a:t>
            </a:r>
            <a:r>
              <a:rPr lang="en-US" sz="1600" dirty="0" smtClean="0"/>
              <a:t>(2)%&gt;&lt;/td&gt;</a:t>
            </a:r>
          </a:p>
          <a:p>
            <a:r>
              <a:rPr lang="en-US" sz="1600" dirty="0" smtClean="0"/>
              <a:t>&lt;/</a:t>
            </a:r>
            <a:r>
              <a:rPr lang="en-US" sz="1600" dirty="0" err="1" smtClean="0"/>
              <a:t>tr</a:t>
            </a:r>
            <a:r>
              <a:rPr lang="en-US" sz="1600" dirty="0" smtClean="0"/>
              <a:t>&gt;</a:t>
            </a:r>
          </a:p>
          <a:p>
            <a:r>
              <a:rPr lang="en-US" sz="1600" dirty="0" smtClean="0"/>
              <a:t>&lt;% </a:t>
            </a:r>
            <a:r>
              <a:rPr lang="en-US" sz="1600" dirty="0" err="1" smtClean="0"/>
              <a:t>rs.movenext</a:t>
            </a:r>
            <a:endParaRPr lang="en-US" sz="1600" dirty="0" smtClean="0"/>
          </a:p>
          <a:p>
            <a:r>
              <a:rPr lang="en-US" sz="1600" dirty="0" smtClean="0"/>
              <a:t>	loop %&gt;</a:t>
            </a:r>
          </a:p>
          <a:p>
            <a:r>
              <a:rPr lang="en-US" sz="1600" dirty="0" smtClean="0"/>
              <a:t>&lt;/table&gt;</a:t>
            </a:r>
          </a:p>
          <a:p>
            <a:r>
              <a:rPr lang="en-US" sz="1600" dirty="0" smtClean="0"/>
              <a:t>&lt;%  </a:t>
            </a:r>
            <a:r>
              <a:rPr lang="en-US" sz="1600" dirty="0" err="1" smtClean="0"/>
              <a:t>rsUsers</a:t>
            </a:r>
            <a:r>
              <a:rPr lang="en-US" sz="1600" dirty="0" smtClean="0"/>
              <a:t> = Nothing</a:t>
            </a:r>
          </a:p>
          <a:p>
            <a:r>
              <a:rPr lang="en-US" sz="1600" dirty="0" smtClean="0"/>
              <a:t>	</a:t>
            </a:r>
            <a:r>
              <a:rPr lang="en-US" sz="1600" dirty="0" err="1" smtClean="0"/>
              <a:t>oConn</a:t>
            </a:r>
            <a:r>
              <a:rPr lang="en-US" sz="1600" dirty="0" smtClean="0"/>
              <a:t> = Nothing  %&gt;</a:t>
            </a:r>
            <a:endParaRPr lang="en-US" sz="1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Poi </a:t>
            </a:r>
            <a:r>
              <a:rPr lang="en-US" dirty="0" err="1" smtClean="0"/>
              <a:t>venne</a:t>
            </a:r>
            <a:r>
              <a:rPr lang="en-US" dirty="0" smtClean="0"/>
              <a:t> ASP.NET - </a:t>
            </a:r>
            <a:r>
              <a:rPr lang="en-US" dirty="0" err="1" smtClean="0"/>
              <a:t>Storia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90600"/>
            <a:ext cx="8229600" cy="2899255"/>
          </a:xfrm>
        </p:spPr>
        <p:txBody>
          <a:bodyPr/>
          <a:lstStyle/>
          <a:p>
            <a:r>
              <a:rPr lang="en-US" dirty="0" err="1" smtClean="0"/>
              <a:t>Cerca</a:t>
            </a:r>
            <a:r>
              <a:rPr lang="en-US" dirty="0" smtClean="0"/>
              <a:t> </a:t>
            </a:r>
            <a:r>
              <a:rPr lang="en-US" dirty="0" err="1" smtClean="0"/>
              <a:t>di</a:t>
            </a:r>
            <a:r>
              <a:rPr lang="en-US" dirty="0" smtClean="0"/>
              <a:t> </a:t>
            </a:r>
            <a:r>
              <a:rPr lang="en-US" dirty="0" err="1" smtClean="0"/>
              <a:t>risolvere</a:t>
            </a:r>
            <a:r>
              <a:rPr lang="en-US" dirty="0" smtClean="0"/>
              <a:t> </a:t>
            </a:r>
            <a:r>
              <a:rPr lang="en-US" dirty="0" err="1" smtClean="0"/>
              <a:t>il</a:t>
            </a:r>
            <a:r>
              <a:rPr lang="en-US" dirty="0" smtClean="0"/>
              <a:t> </a:t>
            </a:r>
            <a:r>
              <a:rPr lang="en-US" dirty="0" err="1" smtClean="0"/>
              <a:t>problema</a:t>
            </a:r>
            <a:r>
              <a:rPr lang="en-US" dirty="0" smtClean="0"/>
              <a:t> </a:t>
            </a:r>
            <a:r>
              <a:rPr lang="en-US" dirty="0" err="1" smtClean="0"/>
              <a:t>dello</a:t>
            </a:r>
            <a:r>
              <a:rPr lang="en-US" dirty="0" smtClean="0"/>
              <a:t> </a:t>
            </a:r>
            <a:r>
              <a:rPr lang="en-US" i="1" dirty="0" smtClean="0"/>
              <a:t>“spaghetti code”</a:t>
            </a:r>
          </a:p>
          <a:p>
            <a:r>
              <a:rPr lang="en-US" dirty="0" err="1" smtClean="0"/>
              <a:t>Rilasciato</a:t>
            </a:r>
            <a:r>
              <a:rPr lang="en-US" dirty="0" smtClean="0"/>
              <a:t> Gen ‘02 con .NET 1.0</a:t>
            </a:r>
          </a:p>
          <a:p>
            <a:r>
              <a:rPr lang="en-US" dirty="0" err="1" smtClean="0"/>
              <a:t>Permette</a:t>
            </a:r>
            <a:r>
              <a:rPr lang="en-US" dirty="0" smtClean="0"/>
              <a:t> </a:t>
            </a:r>
            <a:r>
              <a:rPr lang="en-US" dirty="0" err="1" smtClean="0"/>
              <a:t>di</a:t>
            </a:r>
            <a:r>
              <a:rPr lang="en-US" dirty="0" smtClean="0"/>
              <a:t> </a:t>
            </a:r>
            <a:r>
              <a:rPr lang="en-US" dirty="0" err="1" smtClean="0"/>
              <a:t>adottare</a:t>
            </a:r>
            <a:r>
              <a:rPr lang="en-US" dirty="0" smtClean="0"/>
              <a:t> un </a:t>
            </a:r>
            <a:r>
              <a:rPr lang="en-US" dirty="0" err="1" smtClean="0"/>
              <a:t>approccio</a:t>
            </a:r>
            <a:r>
              <a:rPr lang="en-US" dirty="0" smtClean="0"/>
              <a:t> </a:t>
            </a:r>
            <a:r>
              <a:rPr lang="en-US" i="1" dirty="0" smtClean="0"/>
              <a:t>VB6-like</a:t>
            </a:r>
            <a:r>
              <a:rPr lang="en-US" dirty="0" smtClean="0"/>
              <a:t> per lo </a:t>
            </a:r>
            <a:r>
              <a:rPr lang="en-US" dirty="0" err="1" smtClean="0"/>
              <a:t>sviluppo</a:t>
            </a:r>
            <a:r>
              <a:rPr lang="en-US" dirty="0" smtClean="0"/>
              <a:t> web.</a:t>
            </a:r>
          </a:p>
          <a:p>
            <a:r>
              <a:rPr lang="en-US" dirty="0" err="1" smtClean="0"/>
              <a:t>Nasce</a:t>
            </a:r>
            <a:r>
              <a:rPr lang="en-US" dirty="0" smtClean="0"/>
              <a:t> </a:t>
            </a:r>
            <a:r>
              <a:rPr lang="en-US" dirty="0" err="1" smtClean="0"/>
              <a:t>il</a:t>
            </a:r>
            <a:r>
              <a:rPr lang="en-US" dirty="0" smtClean="0"/>
              <a:t> </a:t>
            </a:r>
            <a:r>
              <a:rPr lang="en-US" dirty="0" err="1" smtClean="0"/>
              <a:t>concetto</a:t>
            </a:r>
            <a:r>
              <a:rPr lang="en-US" dirty="0" smtClean="0"/>
              <a:t> </a:t>
            </a:r>
            <a:r>
              <a:rPr lang="en-US" dirty="0" err="1" smtClean="0"/>
              <a:t>di</a:t>
            </a:r>
            <a:endParaRPr lang="en-US" dirty="0" smtClean="0"/>
          </a:p>
          <a:p>
            <a:pPr algn="ctr">
              <a:buNone/>
            </a:pPr>
            <a:r>
              <a:rPr lang="en-US" sz="4000" b="1" dirty="0" err="1" smtClean="0"/>
              <a:t>WebForm</a:t>
            </a:r>
            <a:endParaRPr lang="en-US" sz="4000" b="1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0" y="6172200"/>
            <a:ext cx="2133600" cy="323850"/>
          </a:xfrm>
          <a:prstGeom prst="rect">
            <a:avLst/>
          </a:prstGeom>
        </p:spPr>
        <p:txBody>
          <a:bodyPr/>
          <a:lstStyle/>
          <a:p>
            <a:fld id="{B9EAB02C-EC2A-4E09-A324-1FFFBDB5DA2B}" type="slidenum">
              <a:rPr lang="en-US" smtClean="0"/>
              <a:pPr/>
              <a:t>6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Poi </a:t>
            </a:r>
            <a:r>
              <a:rPr lang="en-US" dirty="0" err="1" smtClean="0"/>
              <a:t>venne</a:t>
            </a:r>
            <a:r>
              <a:rPr lang="en-US" dirty="0" smtClean="0"/>
              <a:t> ASP.NET - </a:t>
            </a:r>
            <a:r>
              <a:rPr lang="en-US" dirty="0" err="1" smtClean="0"/>
              <a:t>WebForm</a:t>
            </a:r>
            <a:endParaRPr lang="en-US" dirty="0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85852" y="1214422"/>
            <a:ext cx="6076938" cy="48577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Poi </a:t>
            </a:r>
            <a:r>
              <a:rPr lang="en-US" dirty="0" err="1" smtClean="0"/>
              <a:t>venne</a:t>
            </a:r>
            <a:r>
              <a:rPr lang="en-US" dirty="0" smtClean="0"/>
              <a:t> ASP.NET - </a:t>
            </a:r>
            <a:r>
              <a:rPr lang="en-US" dirty="0" err="1" smtClean="0"/>
              <a:t>WebForm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90600"/>
            <a:ext cx="8229600" cy="1791260"/>
          </a:xfrm>
        </p:spPr>
        <p:txBody>
          <a:bodyPr/>
          <a:lstStyle/>
          <a:p>
            <a:r>
              <a:rPr lang="en-US" dirty="0" err="1" smtClean="0"/>
              <a:t>Ciclo</a:t>
            </a:r>
            <a:r>
              <a:rPr lang="en-US" dirty="0" smtClean="0"/>
              <a:t> </a:t>
            </a:r>
            <a:r>
              <a:rPr lang="en-US" dirty="0" err="1" smtClean="0"/>
              <a:t>di</a:t>
            </a:r>
            <a:r>
              <a:rPr lang="en-US" dirty="0" smtClean="0"/>
              <a:t> vita </a:t>
            </a:r>
            <a:r>
              <a:rPr lang="en-US" dirty="0" err="1" smtClean="0"/>
              <a:t>della</a:t>
            </a:r>
            <a:r>
              <a:rPr lang="en-US" dirty="0" smtClean="0"/>
              <a:t> </a:t>
            </a:r>
            <a:r>
              <a:rPr lang="en-US" dirty="0" err="1" smtClean="0"/>
              <a:t>pagina</a:t>
            </a:r>
            <a:r>
              <a:rPr lang="en-US" dirty="0" smtClean="0"/>
              <a:t> </a:t>
            </a:r>
            <a:r>
              <a:rPr lang="en-US" dirty="0" err="1" smtClean="0"/>
              <a:t>basato</a:t>
            </a:r>
            <a:r>
              <a:rPr lang="en-US" dirty="0" smtClean="0"/>
              <a:t> </a:t>
            </a:r>
            <a:r>
              <a:rPr lang="en-US" dirty="0" err="1" smtClean="0"/>
              <a:t>su</a:t>
            </a:r>
            <a:r>
              <a:rPr lang="en-US" dirty="0" smtClean="0"/>
              <a:t> </a:t>
            </a:r>
            <a:r>
              <a:rPr lang="en-US" dirty="0" err="1" smtClean="0"/>
              <a:t>eventi</a:t>
            </a:r>
            <a:endParaRPr lang="en-US" dirty="0" smtClean="0"/>
          </a:p>
          <a:p>
            <a:r>
              <a:rPr lang="en-US" dirty="0" err="1" smtClean="0"/>
              <a:t>Programmazione</a:t>
            </a:r>
            <a:r>
              <a:rPr lang="en-US" dirty="0" smtClean="0"/>
              <a:t> </a:t>
            </a:r>
            <a:r>
              <a:rPr lang="en-US" dirty="0" err="1" smtClean="0"/>
              <a:t>basata</a:t>
            </a:r>
            <a:r>
              <a:rPr lang="en-US" dirty="0" smtClean="0"/>
              <a:t> </a:t>
            </a:r>
            <a:r>
              <a:rPr lang="en-US" dirty="0" err="1" smtClean="0"/>
              <a:t>su</a:t>
            </a:r>
            <a:r>
              <a:rPr lang="en-US" dirty="0" smtClean="0"/>
              <a:t> </a:t>
            </a:r>
            <a:r>
              <a:rPr lang="en-US" dirty="0" err="1" smtClean="0"/>
              <a:t>eventi</a:t>
            </a:r>
            <a:endParaRPr lang="en-US" dirty="0" smtClean="0"/>
          </a:p>
          <a:p>
            <a:r>
              <a:rPr lang="en-US" dirty="0" err="1" smtClean="0"/>
              <a:t>UserControls</a:t>
            </a:r>
            <a:r>
              <a:rPr lang="en-US" dirty="0" smtClean="0"/>
              <a:t> e Control tree</a:t>
            </a:r>
          </a:p>
          <a:p>
            <a:r>
              <a:rPr lang="en-US" dirty="0" err="1" smtClean="0"/>
              <a:t>Nasconde</a:t>
            </a:r>
            <a:r>
              <a:rPr lang="en-US" dirty="0" smtClean="0"/>
              <a:t> la </a:t>
            </a:r>
            <a:r>
              <a:rPr lang="en-US" dirty="0" err="1" smtClean="0"/>
              <a:t>natura</a:t>
            </a:r>
            <a:r>
              <a:rPr lang="en-US" dirty="0" smtClean="0"/>
              <a:t> state-less del web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0" y="6172200"/>
            <a:ext cx="2133600" cy="323850"/>
          </a:xfrm>
          <a:prstGeom prst="rect">
            <a:avLst/>
          </a:prstGeom>
        </p:spPr>
        <p:txBody>
          <a:bodyPr/>
          <a:lstStyle/>
          <a:p>
            <a:fld id="{B9EAB02C-EC2A-4E09-A324-1FFFBDB5DA2B}" type="slidenum">
              <a:rPr lang="en-US" smtClean="0"/>
              <a:pPr/>
              <a:t>8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imone Chiaretta">
  <a:themeElements>
    <a:clrScheme name="Custom 2">
      <a:dk1>
        <a:srgbClr val="000000"/>
      </a:dk1>
      <a:lt1>
        <a:srgbClr val="F8F8F8"/>
      </a:lt1>
      <a:dk2>
        <a:srgbClr val="5F5F5F"/>
      </a:dk2>
      <a:lt2>
        <a:srgbClr val="808080"/>
      </a:lt2>
      <a:accent1>
        <a:srgbClr val="00B050"/>
      </a:accent1>
      <a:accent2>
        <a:srgbClr val="FFCC00"/>
      </a:accent2>
      <a:accent3>
        <a:srgbClr val="FBFBFB"/>
      </a:accent3>
      <a:accent4>
        <a:srgbClr val="000000"/>
      </a:accent4>
      <a:accent5>
        <a:srgbClr val="FFB5AA"/>
      </a:accent5>
      <a:accent6>
        <a:srgbClr val="E7B900"/>
      </a:accent6>
      <a:hlink>
        <a:srgbClr val="00B050"/>
      </a:hlink>
      <a:folHlink>
        <a:srgbClr val="92D050"/>
      </a:folHlink>
    </a:clrScheme>
    <a:fontScheme name="Consolas">
      <a:majorFont>
        <a:latin typeface="Consolas"/>
        <a:ea typeface=""/>
        <a:cs typeface=""/>
      </a:majorFont>
      <a:minorFont>
        <a:latin typeface="Consola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2_AVA_PPTtemplate_GrayVersion_070820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AVA_PPTtemplate_GrayVersion_070820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AVA_PPTtemplate_GrayVersion_070820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AVA_PPTtemplate_GrayVersion_070820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AVA_PPTtemplate_GrayVersion_070820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AVA_PPTtemplate_GrayVersion_070820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AVA_PPTtemplate_GrayVersion_070820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AVA_PPTtemplate_GrayVersion_070820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AVA_PPTtemplate_GrayVersion_070820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AVA_PPTtemplate_GrayVersion_070820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AVA_PPTtemplate_GrayVersion_070820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AVA_PPTtemplate_GrayVersion_070820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AVA_PPTtemplate_GrayVersion_070820 13">
        <a:dk1>
          <a:srgbClr val="000000"/>
        </a:dk1>
        <a:lt1>
          <a:srgbClr val="F8F8F8"/>
        </a:lt1>
        <a:dk2>
          <a:srgbClr val="5F5F5F"/>
        </a:dk2>
        <a:lt2>
          <a:srgbClr val="808080"/>
        </a:lt2>
        <a:accent1>
          <a:srgbClr val="FF5C00"/>
        </a:accent1>
        <a:accent2>
          <a:srgbClr val="FFCC00"/>
        </a:accent2>
        <a:accent3>
          <a:srgbClr val="FBFBFB"/>
        </a:accent3>
        <a:accent4>
          <a:srgbClr val="000000"/>
        </a:accent4>
        <a:accent5>
          <a:srgbClr val="FFB5AA"/>
        </a:accent5>
        <a:accent6>
          <a:srgbClr val="E7B900"/>
        </a:accent6>
        <a:hlink>
          <a:srgbClr val="FF5C00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2791</TotalTime>
  <Words>1613</Words>
  <Application>Microsoft Office PowerPoint</Application>
  <PresentationFormat>On-screen Show (4:3)</PresentationFormat>
  <Paragraphs>360</Paragraphs>
  <Slides>46</Slides>
  <Notes>9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46</vt:i4>
      </vt:variant>
    </vt:vector>
  </HeadingPairs>
  <TitlesOfParts>
    <vt:vector size="47" baseType="lpstr">
      <vt:lpstr>Simone Chiaretta</vt:lpstr>
      <vt:lpstr>ASP.NET MVC Framework</vt:lpstr>
      <vt:lpstr>Agenda</vt:lpstr>
      <vt:lpstr>Storia degli strumenti Microsoft per lo sviluppo Web</vt:lpstr>
      <vt:lpstr>Prima c’era ASP “Classic”</vt:lpstr>
      <vt:lpstr>Prima c’era ASP “Classic” - Storia</vt:lpstr>
      <vt:lpstr>Prima c’era ASP “Classic” - Problemi</vt:lpstr>
      <vt:lpstr>Poi venne ASP.NET - Storia</vt:lpstr>
      <vt:lpstr>Poi venne ASP.NET - WebForm</vt:lpstr>
      <vt:lpstr>Poi venne ASP.NET - WebForm </vt:lpstr>
      <vt:lpstr>Poi venne ASP.NET - Caratteristiche</vt:lpstr>
      <vt:lpstr>Poi venne ASP.NET - Problemi</vt:lpstr>
      <vt:lpstr>Poi venne ASP.NET - Problemi</vt:lpstr>
      <vt:lpstr>Poi venne ASP.NET - Problemi</vt:lpstr>
      <vt:lpstr>Poi venne ASP.NET - Problemi</vt:lpstr>
      <vt:lpstr>Poi venne ASP.NET – Soluzione ai Problemi</vt:lpstr>
      <vt:lpstr>Introduzione a ASP.NET MVC</vt:lpstr>
      <vt:lpstr>ASP.NET MVC to the rescue</vt:lpstr>
      <vt:lpstr>ASP.NET MVC to the rescue – Storia</vt:lpstr>
      <vt:lpstr>ASP.NET MVC – Caratteristiche</vt:lpstr>
      <vt:lpstr>Il Pattern MVC</vt:lpstr>
      <vt:lpstr>MVC in Real Life</vt:lpstr>
      <vt:lpstr>MVC in Real Life</vt:lpstr>
      <vt:lpstr>MVC in Real Life</vt:lpstr>
      <vt:lpstr>Introduzione a MVC</vt:lpstr>
      <vt:lpstr>Il flusso di un’applicazione MVC</vt:lpstr>
      <vt:lpstr>ASP.NET MVC nel dettaglio</vt:lpstr>
      <vt:lpstr>Flusso della richiesta</vt:lpstr>
      <vt:lpstr>Routing</vt:lpstr>
      <vt:lpstr>Controller</vt:lpstr>
      <vt:lpstr>View – Loosely Typed</vt:lpstr>
      <vt:lpstr>View – Strongly Typed</vt:lpstr>
      <vt:lpstr>View – UI Helpers</vt:lpstr>
      <vt:lpstr>Estendere MVC</vt:lpstr>
      <vt:lpstr>Testare ASP.NET MVC </vt:lpstr>
      <vt:lpstr>Testare ASP.NET MVC</vt:lpstr>
      <vt:lpstr>Testare i controller</vt:lpstr>
      <vt:lpstr>Altri esempi di test</vt:lpstr>
      <vt:lpstr>Wrapping up…</vt:lpstr>
      <vt:lpstr>ASP.NET MVC vs WebForms</vt:lpstr>
      <vt:lpstr>Stato di ASP.NET MVC</vt:lpstr>
      <vt:lpstr>Conclusioni</vt:lpstr>
      <vt:lpstr>Risorse</vt:lpstr>
      <vt:lpstr>Beginning ASP.NET MVC</vt:lpstr>
      <vt:lpstr>Fun stuff</vt:lpstr>
      <vt:lpstr>Contatti – Simone Chiaretta</vt:lpstr>
      <vt:lpstr>Q&amp;A</vt:lpstr>
    </vt:vector>
  </TitlesOfParts>
  <Company>Avanade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Introducing ASP.NET MVC Framework</dc:title>
  <dc:creator>Simone Chiaretta</dc:creator>
  <cp:lastModifiedBy>Simone Chiaretta</cp:lastModifiedBy>
  <cp:revision>194</cp:revision>
  <dcterms:created xsi:type="dcterms:W3CDTF">2008-05-20T08:16:16Z</dcterms:created>
  <dcterms:modified xsi:type="dcterms:W3CDTF">2008-10-25T22:04:04Z</dcterms:modified>
</cp:coreProperties>
</file>